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0" r:id="rId1"/>
    <p:sldMasterId id="2147483733" r:id="rId2"/>
    <p:sldMasterId id="2147483746" r:id="rId3"/>
    <p:sldMasterId id="2147483759" r:id="rId4"/>
    <p:sldMasterId id="2147483772" r:id="rId5"/>
    <p:sldMasterId id="2147483777" r:id="rId6"/>
  </p:sldMasterIdLst>
  <p:notesMasterIdLst>
    <p:notesMasterId r:id="rId148"/>
  </p:notesMasterIdLst>
  <p:sldIdLst>
    <p:sldId id="445" r:id="rId7"/>
    <p:sldId id="444" r:id="rId8"/>
    <p:sldId id="258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14" r:id="rId25"/>
    <p:sldId id="302" r:id="rId26"/>
    <p:sldId id="300" r:id="rId27"/>
    <p:sldId id="303" r:id="rId28"/>
    <p:sldId id="305" r:id="rId29"/>
    <p:sldId id="306" r:id="rId30"/>
    <p:sldId id="304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427" r:id="rId42"/>
    <p:sldId id="428" r:id="rId43"/>
    <p:sldId id="429" r:id="rId44"/>
    <p:sldId id="430" r:id="rId45"/>
    <p:sldId id="431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  <p:sldId id="385" r:id="rId66"/>
    <p:sldId id="386" r:id="rId67"/>
    <p:sldId id="387" r:id="rId68"/>
    <p:sldId id="388" r:id="rId69"/>
    <p:sldId id="389" r:id="rId70"/>
    <p:sldId id="390" r:id="rId71"/>
    <p:sldId id="391" r:id="rId72"/>
    <p:sldId id="392" r:id="rId73"/>
    <p:sldId id="393" r:id="rId74"/>
    <p:sldId id="394" r:id="rId75"/>
    <p:sldId id="395" r:id="rId76"/>
    <p:sldId id="396" r:id="rId77"/>
    <p:sldId id="397" r:id="rId78"/>
    <p:sldId id="398" r:id="rId79"/>
    <p:sldId id="399" r:id="rId80"/>
    <p:sldId id="400" r:id="rId81"/>
    <p:sldId id="401" r:id="rId82"/>
    <p:sldId id="402" r:id="rId83"/>
    <p:sldId id="403" r:id="rId84"/>
    <p:sldId id="404" r:id="rId85"/>
    <p:sldId id="405" r:id="rId86"/>
    <p:sldId id="406" r:id="rId87"/>
    <p:sldId id="407" r:id="rId88"/>
    <p:sldId id="408" r:id="rId89"/>
    <p:sldId id="409" r:id="rId90"/>
    <p:sldId id="410" r:id="rId91"/>
    <p:sldId id="411" r:id="rId92"/>
    <p:sldId id="412" r:id="rId93"/>
    <p:sldId id="413" r:id="rId94"/>
    <p:sldId id="414" r:id="rId95"/>
    <p:sldId id="415" r:id="rId96"/>
    <p:sldId id="416" r:id="rId97"/>
    <p:sldId id="434" r:id="rId98"/>
    <p:sldId id="435" r:id="rId99"/>
    <p:sldId id="436" r:id="rId100"/>
    <p:sldId id="437" r:id="rId101"/>
    <p:sldId id="438" r:id="rId102"/>
    <p:sldId id="439" r:id="rId103"/>
    <p:sldId id="440" r:id="rId104"/>
    <p:sldId id="441" r:id="rId105"/>
    <p:sldId id="442" r:id="rId106"/>
    <p:sldId id="443" r:id="rId107"/>
    <p:sldId id="327" r:id="rId108"/>
    <p:sldId id="328" r:id="rId109"/>
    <p:sldId id="329" r:id="rId110"/>
    <p:sldId id="330" r:id="rId111"/>
    <p:sldId id="331" r:id="rId112"/>
    <p:sldId id="332" r:id="rId113"/>
    <p:sldId id="333" r:id="rId114"/>
    <p:sldId id="334" r:id="rId115"/>
    <p:sldId id="335" r:id="rId116"/>
    <p:sldId id="336" r:id="rId117"/>
    <p:sldId id="337" r:id="rId118"/>
    <p:sldId id="338" r:id="rId119"/>
    <p:sldId id="339" r:id="rId120"/>
    <p:sldId id="340" r:id="rId121"/>
    <p:sldId id="341" r:id="rId122"/>
    <p:sldId id="342" r:id="rId123"/>
    <p:sldId id="343" r:id="rId124"/>
    <p:sldId id="344" r:id="rId125"/>
    <p:sldId id="345" r:id="rId126"/>
    <p:sldId id="346" r:id="rId127"/>
    <p:sldId id="347" r:id="rId128"/>
    <p:sldId id="348" r:id="rId129"/>
    <p:sldId id="349" r:id="rId130"/>
    <p:sldId id="350" r:id="rId131"/>
    <p:sldId id="351" r:id="rId132"/>
    <p:sldId id="352" r:id="rId133"/>
    <p:sldId id="353" r:id="rId134"/>
    <p:sldId id="354" r:id="rId135"/>
    <p:sldId id="355" r:id="rId136"/>
    <p:sldId id="356" r:id="rId137"/>
    <p:sldId id="357" r:id="rId138"/>
    <p:sldId id="358" r:id="rId139"/>
    <p:sldId id="359" r:id="rId140"/>
    <p:sldId id="360" r:id="rId141"/>
    <p:sldId id="361" r:id="rId142"/>
    <p:sldId id="307" r:id="rId143"/>
    <p:sldId id="308" r:id="rId144"/>
    <p:sldId id="309" r:id="rId145"/>
    <p:sldId id="310" r:id="rId146"/>
    <p:sldId id="320" r:id="rId147"/>
  </p:sldIdLst>
  <p:sldSz cx="12192000" cy="6858000"/>
  <p:notesSz cx="6858000" cy="9144000"/>
  <p:custDataLst>
    <p:tags r:id="rId149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8" userDrawn="1">
          <p15:clr>
            <a:srgbClr val="A4A3A4"/>
          </p15:clr>
        </p15:guide>
        <p15:guide id="2" pos="38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3C6"/>
    <a:srgbClr val="357B87"/>
    <a:srgbClr val="5FA281"/>
    <a:srgbClr val="FBF9E1"/>
    <a:srgbClr val="A7D692"/>
    <a:srgbClr val="83C4CF"/>
    <a:srgbClr val="275A63"/>
    <a:srgbClr val="439CAB"/>
    <a:srgbClr val="B1DA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08" y="54"/>
      </p:cViewPr>
      <p:guideLst>
        <p:guide orient="horz" pos="2248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tags" Target="tags/tag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presProps" Target="presProps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viewProps" Target="viewProps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tableStyles" Target="tableStyles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/>
            <a:fld id="{9A0DB2DC-4C9A-4742-B13C-FB6460FD3503}" type="slidenum">
              <a:rPr lang="zh-CN" altLang="en-US" sz="1200" dirty="0"/>
              <a:t>113</a:t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222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563848"/>
      </p:ext>
    </p:extLst>
  </p:cSld>
  <p:clrMapOvr>
    <a:masterClrMapping/>
  </p:clrMapOvr>
  <p:transition/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t="70982"/>
          <a:stretch>
            <a:fillRect/>
          </a:stretch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261298"/>
      </p:ext>
    </p:extLst>
  </p:cSld>
  <p:clrMapOvr>
    <a:masterClrMapping/>
  </p:clrMapOvr>
  <p:transition/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6684370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001CEEB-A90F-485C-AE8C-156144623D4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72431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7559D99-9A5D-4A61-8EB7-7885AF8C4EBC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83251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F9BF170-B5AD-4FBF-BA82-72ED7F4D36F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15086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2509BB81-9252-4C6E-825A-881E3F96F2BC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04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B528F8-976F-4875-A46F-2161B1543354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597305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83A6C07-9EDB-4B3A-AD58-C7D51F73B00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89867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4DED7C9A-4F0D-47BC-AF77-0547D6F96158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36796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1057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9D97B3BD-D961-435A-93B1-A26A91F30FA4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05162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F6F8CB0E-1047-45B3-A483-B357383901B7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66928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6F33EAD-2DC5-41E2-896F-501C4377D94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458597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7C93EA4F-178C-467C-B1FF-D68F333791C3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065608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29541663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11484A87-50AD-4B79-A3C7-C417EE16EDB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02828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D89955F-190E-498C-AC5E-75ECF52E8F3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923892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4E77EB7-F2A0-46CA-A721-46FCA8021F8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0455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F66F0598-21B1-4440-AE75-4815C1DC4EC5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760264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A2EC84F-588A-46AD-BE8D-B7C706380F82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0513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17017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9A644E26-11CA-4390-8B0D-33A4D45FDBC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01916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15371423-9E31-436C-88EE-BB1FBC6D8B7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65477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3B2B1BF-F1CD-45C9-8721-A997A2366572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62813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43EB20AC-6F21-4545-A41F-17C9031D615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17041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23B0D69-AB24-44A5-A7EA-D7191C8AB2A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100225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EACA589E-567E-49C4-8261-CB6A4823C55A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8117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1090239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6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812760" lvl="1" indent="0" algn="ctr">
              <a:buNone/>
            </a:lvl2pPr>
            <a:lvl3pPr marL="1625519" lvl="2" indent="0" algn="ctr">
              <a:buNone/>
            </a:lvl3pPr>
            <a:lvl4pPr marL="2438278" lvl="3" indent="0" algn="ctr">
              <a:buNone/>
            </a:lvl4pPr>
            <a:lvl5pPr marL="3251037" lvl="4" indent="0" algn="ctr">
              <a:buNone/>
            </a:lvl5pPr>
            <a:lvl6pPr marL="4063797" lvl="5" indent="0" algn="ctr">
              <a:buNone/>
            </a:lvl6pPr>
            <a:lvl7pPr marL="4876557" lvl="6" indent="0" algn="ctr">
              <a:buNone/>
            </a:lvl7pPr>
            <a:lvl8pPr marL="5689315" lvl="7" indent="0" algn="ctr">
              <a:buNone/>
            </a:lvl8pPr>
            <a:lvl9pPr marL="6502075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E1C8ADA-986C-4CD0-8B07-7B4FAC0DDF0A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705290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569AF65-7210-48C0-9D6F-4ED9578326A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910759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6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812760" lvl="1" indent="0">
              <a:buNone/>
              <a:defRPr sz="2400"/>
            </a:lvl2pPr>
            <a:lvl3pPr marL="1625519" lvl="2" indent="0">
              <a:buNone/>
              <a:defRPr sz="2133"/>
            </a:lvl3pPr>
            <a:lvl4pPr marL="2438278" lvl="3" indent="0">
              <a:buNone/>
              <a:defRPr sz="1867"/>
            </a:lvl4pPr>
            <a:lvl5pPr marL="3251037" lvl="4" indent="0">
              <a:buNone/>
              <a:defRPr sz="1867"/>
            </a:lvl5pPr>
            <a:lvl6pPr marL="4063797" lvl="5" indent="0">
              <a:buNone/>
              <a:defRPr sz="1867"/>
            </a:lvl6pPr>
            <a:lvl7pPr marL="4876557" lvl="6" indent="0">
              <a:buNone/>
              <a:defRPr sz="1867"/>
            </a:lvl7pPr>
            <a:lvl8pPr marL="5689315" lvl="7" indent="0">
              <a:buNone/>
              <a:defRPr sz="1867"/>
            </a:lvl8pPr>
            <a:lvl9pPr marL="6502075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DB2A9E76-B0EF-4942-AF63-EC4240A249C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68435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32498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9668933" y="215902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17E04D5-9CCC-4B4A-819A-E85D3819BE7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740620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9FC0DCD-6495-4C19-9764-D98D8DA4A9D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666830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19CE01A9-8458-46EC-B416-1AC5D0886737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83528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DD7966A8-8BEB-4A6F-9BE7-DA30B119158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493473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1AD6A95-45B5-42CF-B13C-7B8CA6B10B7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110698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E0115C96-B7F2-4EC9-A9A0-38E758E649D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80955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3FC4E793-5685-40B3-81CC-4A8DE5B11FD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194305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38972883-C56B-4905-BF1E-3D6412BEFE4F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696136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6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38672447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4"/>
          <p:cNvSpPr/>
          <p:nvPr/>
        </p:nvSpPr>
        <p:spPr>
          <a:xfrm flipV="1">
            <a:off x="366185" y="610869"/>
            <a:ext cx="11459633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pic>
        <p:nvPicPr>
          <p:cNvPr id="3075" name="Picture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491133" y="84685"/>
            <a:ext cx="2372784" cy="52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2"/>
          <p:cNvPicPr>
            <a:picLocks noChangeAspect="1"/>
          </p:cNvPicPr>
          <p:nvPr/>
        </p:nvPicPr>
        <p:blipFill>
          <a:blip r:embed="rId3"/>
          <a:srcRect t="13902" b="15382"/>
          <a:stretch/>
        </p:blipFill>
        <p:spPr>
          <a:xfrm>
            <a:off x="0" y="3871914"/>
            <a:ext cx="11743267" cy="2268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3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0360" y="839154"/>
            <a:ext cx="10363200" cy="1470025"/>
          </a:xfrm>
        </p:spPr>
        <p:txBody>
          <a:bodyPr/>
          <a:lstStyle>
            <a:lvl1pPr lvl="0">
              <a:defRPr sz="3600"/>
            </a:lvl1pPr>
          </a:lstStyle>
          <a:p>
            <a:r>
              <a:rPr lang="zh-CN" altLang="en-US" strike="noStrike"/>
              <a:t>单击此处编辑母版标题样式</a:t>
            </a:r>
            <a:endParaRPr lang="en-US" strike="noStrike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285" y="3213100"/>
            <a:ext cx="10367433" cy="720725"/>
          </a:xfrm>
        </p:spPr>
        <p:txBody>
          <a:bodyPr/>
          <a:lstStyle>
            <a:lvl1pPr marL="0" lvl="0" indent="0">
              <a:buFont typeface="Wingdings" charset="2"/>
              <a:buNone/>
            </a:lvl1pPr>
          </a:lstStyle>
          <a:p>
            <a:r>
              <a:rPr lang="zh-CN" altLang="en-US" strike="noStrike"/>
              <a:t>单击此处编辑母版副标题样式</a:t>
            </a:r>
            <a:endParaRPr lang="en-US" strike="noStrike"/>
          </a:p>
        </p:txBody>
      </p:sp>
    </p:spTree>
    <p:extLst>
      <p:ext uri="{BB962C8B-B14F-4D97-AF65-F5344CB8AC3E}">
        <p14:creationId xmlns:p14="http://schemas.microsoft.com/office/powerpoint/2010/main" val="3201711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29471"/>
          <a:stretch>
            <a:fillRect/>
          </a:stretch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329104"/>
      </p:ext>
    </p:extLst>
  </p:cSld>
  <p:clrMapOvr>
    <a:masterClrMapping/>
  </p:clrMapOvr>
  <p:transition/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200682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43417" y="1361440"/>
            <a:ext cx="11582400" cy="4491037"/>
          </a:xfrm>
        </p:spPr>
        <p:txBody>
          <a:bodyPr vert="horz" wrap="square" lIns="91440" tIns="45720" rIns="91440" bIns="45720" numCol="1" anchor="t" anchorCtr="0"/>
          <a:lstStyle/>
          <a:p>
            <a:pPr marL="231134" lvl="0" indent="-231134" algn="l" defTabSz="121917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charset="2"/>
              <a:buChar char="n"/>
            </a:pPr>
            <a:r>
              <a:rPr lang="zh-CN" altLang="en-US" sz="1600" b="0" i="0" u="none" strike="noStrike" kern="0" spc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/>
              </a:rPr>
              <a:t>单击图标添加表格</a:t>
            </a:r>
          </a:p>
        </p:txBody>
      </p:sp>
      <p:sp>
        <p:nvSpPr>
          <p:cNvPr id="9" name="燕尾形 5"/>
          <p:cNvSpPr/>
          <p:nvPr/>
        </p:nvSpPr>
        <p:spPr>
          <a:xfrm>
            <a:off x="380365" y="86995"/>
            <a:ext cx="5121275" cy="417829"/>
          </a:xfrm>
          <a:prstGeom prst="chevron">
            <a:avLst/>
          </a:prstGeom>
          <a:solidFill>
            <a:srgbClr val="009259"/>
          </a:solidFill>
          <a:ln>
            <a:noFill/>
          </a:ln>
        </p:spPr>
        <p:txBody>
          <a:bodyPr vert="horz" wrap="square" numCol="1" spcCol="0" anchor="ctr" anchorCtr="0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1pPr>
            <a:lvl2pPr marL="455930" lvl="1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2pPr>
            <a:lvl3pPr marL="913130" lvl="2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3pPr>
            <a:lvl4pPr marL="1370330" lvl="3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4pPr>
            <a:lvl5pPr marL="1827530" lvl="4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5pPr>
            <a:lvl6pPr marL="2286000" lvl="5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6pPr>
            <a:lvl7pPr marL="2743200" lvl="6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7pPr>
            <a:lvl8pPr marL="3200400" lvl="7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8pPr>
            <a:lvl9pPr marL="3657600" lvl="8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9pPr>
          </a:lstStyle>
          <a:p>
            <a:endParaRPr lang="en-US" sz="1600" b="1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4373" y="121563"/>
            <a:ext cx="242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2191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zh-CN" altLang="en-US" sz="1800">
                <a:latin typeface="OPPOSans B"/>
                <a:ea typeface="OPPOSans B"/>
              </a:rPr>
              <a:t>联合实验室进展</a:t>
            </a:r>
          </a:p>
        </p:txBody>
      </p:sp>
    </p:spTree>
    <p:extLst>
      <p:ext uri="{BB962C8B-B14F-4D97-AF65-F5344CB8AC3E}">
        <p14:creationId xmlns:p14="http://schemas.microsoft.com/office/powerpoint/2010/main" val="22850401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49" y="6394451"/>
            <a:ext cx="4410075" cy="292100"/>
          </a:xfrm>
        </p:spPr>
        <p:txBody>
          <a:bodyPr>
            <a:normAutofit/>
          </a:bodyPr>
          <a:lstStyle>
            <a:lvl1pPr lvl="0">
              <a:defRPr sz="949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13538904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B2C465C-8FA2-430C-ADF3-904E03A8F6D5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0343878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4160B0C6-1D85-4301-8154-9EA3552A82D4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85724985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9AA898CA-9DC4-4DEB-987F-5794FE28A27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0185290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F56F47AF-6E9B-44E0-8B3C-C99367D8557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849195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29471"/>
          <a:stretch>
            <a:fillRect/>
          </a:stretch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07B3C6-01FB-418A-A503-30BBA367DFC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77310087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A7421A49-5667-41F8-BE17-1B845396D5D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4117409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02386B43-1405-4E8E-813D-472D21B2C6E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4394427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502422"/>
      </p:ext>
    </p:extLst>
  </p:cSld>
  <p:clrMapOvr>
    <a:masterClrMapping/>
  </p:clrMapOvr>
  <p:transition/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183FDC7-D04F-4C48-ADCE-652D6AA1EF8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0326935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B7C7ADB0-93AD-4236-858F-3DBD1C0AB6F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4557298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266418AD-6F9A-4D71-B11D-DEB52ADAFDE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1973704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t="70982"/>
          <a:stretch>
            <a:fillRect/>
          </a:stretch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CD1B9F34-C406-4928-9AD5-876CC2DF2B15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19932041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3933442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646507"/>
      </p:ext>
    </p:extLst>
  </p:cSld>
  <p:clrMapOvr>
    <a:masterClrMapping/>
  </p:clrMapOvr>
  <p:transition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05893"/>
      </p:ext>
    </p:extLst>
  </p:cSld>
  <p:clrMapOvr>
    <a:masterClrMapping/>
  </p:clrMapOvr>
  <p:transition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591021"/>
      </p:ext>
    </p:extLst>
  </p:cSld>
  <p:clrMapOvr>
    <a:masterClrMapping/>
  </p:clrMapOvr>
  <p:transition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0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2837CF3-31B1-4151-938A-63C3C3744F8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2023/6/16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12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transition/>
  <p:hf sldNum="0" hdr="0" ftr="0" dt="0"/>
  <p:txStyles>
    <p:titleStyle>
      <a:lvl1pPr lvl="0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0E0AEE27-7687-463F-8B61-A3B14B0A0B4A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5554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</p:sldLayoutIdLst>
  <p:txStyles>
    <p:titleStyle>
      <a:lvl1pPr lvl="0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46CA1F34-64BF-43C4-8E64-78EC09648AC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640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xStyles>
    <p:titleStyle>
      <a:lvl1pPr lvl="0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2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2B865F8E-C9A6-450B-A9C7-5798BE3FFA29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621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xStyles>
    <p:titleStyle>
      <a:lvl1pPr lvl="0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5pPr>
      <a:lvl6pPr marL="812760" lvl="5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6pPr>
      <a:lvl7pPr marL="1625519" lvl="6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7pPr>
      <a:lvl8pPr marL="2438278" lvl="7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8pPr>
      <a:lvl9pPr marL="3251037" lvl="8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9pPr>
    </p:titleStyle>
    <p:bodyStyle>
      <a:lvl1pPr marL="609570" lvl="0" indent="-609570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5689">
          <a:solidFill>
            <a:schemeClr val="tx1"/>
          </a:solidFill>
          <a:latin typeface="Calibri"/>
          <a:ea typeface="宋体"/>
        </a:defRPr>
      </a:lvl1pPr>
      <a:lvl2pPr marL="1320734" lvl="1" indent="-507974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4977">
          <a:solidFill>
            <a:schemeClr val="tx1"/>
          </a:solidFill>
          <a:latin typeface="Calibri"/>
          <a:ea typeface="宋体"/>
        </a:defRPr>
      </a:lvl2pPr>
      <a:lvl3pPr marL="2031899" lvl="2" indent="-40637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3pPr>
      <a:lvl4pPr marL="2844658" lvl="3" indent="-406379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556">
          <a:solidFill>
            <a:schemeClr val="tx1"/>
          </a:solidFill>
          <a:latin typeface="Calibri"/>
          <a:ea typeface="宋体"/>
        </a:defRPr>
      </a:lvl4pPr>
      <a:lvl5pPr marL="3657417" lvl="4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5pPr>
      <a:lvl6pPr marL="4470176" lvl="5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6pPr>
      <a:lvl7pPr marL="5282936" lvl="6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7pPr>
      <a:lvl8pPr marL="6095696" lvl="7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8pPr>
      <a:lvl9pPr marL="6908454" lvl="8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1pPr>
      <a:lvl2pPr marL="812760" lvl="1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2pPr>
      <a:lvl3pPr marL="1625519" lvl="2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3pPr>
      <a:lvl4pPr marL="2438278" lvl="3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4pPr>
      <a:lvl5pPr marL="3251037" lvl="4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5pPr>
      <a:lvl6pPr marL="4063797" lvl="5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6pPr>
      <a:lvl7pPr marL="4876557" lvl="6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7pPr>
      <a:lvl8pPr marL="5689315" lvl="7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8pPr>
      <a:lvl9pPr marL="6502075" lvl="8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243417" y="228918"/>
            <a:ext cx="11582400" cy="8159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/>
            <a:endParaRPr lang="en-US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243417" y="1217931"/>
            <a:ext cx="11582400" cy="4491037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lvl="0" indent="-173350"/>
            <a:r>
              <a:rPr lang="en-US"/>
              <a:t>Click to edit Master text styles</a:t>
            </a:r>
          </a:p>
          <a:p>
            <a:pPr lvl="1" indent="-163825"/>
            <a:r>
              <a:rPr lang="en-US"/>
              <a:t>Second level</a:t>
            </a:r>
          </a:p>
          <a:p>
            <a:pPr lvl="2" indent="-173350"/>
            <a:r>
              <a:rPr lang="en-US"/>
              <a:t>Third level</a:t>
            </a:r>
          </a:p>
        </p:txBody>
      </p:sp>
      <p:sp>
        <p:nvSpPr>
          <p:cNvPr id="1029" name="灯片编号占位符 1"/>
          <p:cNvSpPr txBox="1">
            <a:spLocks noGrp="1"/>
          </p:cNvSpPr>
          <p:nvPr/>
        </p:nvSpPr>
        <p:spPr>
          <a:xfrm>
            <a:off x="243418" y="6537326"/>
            <a:ext cx="488951" cy="184149"/>
          </a:xfrm>
          <a:prstGeom prst="rect">
            <a:avLst/>
          </a:prstGeom>
          <a:noFill/>
          <a:ln>
            <a:noFill/>
          </a:ln>
        </p:spPr>
        <p:txBody>
          <a:bodyPr lIns="163688" tIns="81845" rIns="163688" bIns="81845"/>
          <a:lstStyle>
            <a:lvl1pPr lvl="0"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lvl="0" indent="0" algn="l" defTabSz="121917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359C5F3-6B52-41BD-A82B-B26B2F758E32}" type="slidenum">
              <a:rPr lang="en-US" altLang="zh-CN" sz="1065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/>
              </a:rPr>
              <a:pPr marL="0" lvl="0" indent="0" algn="l" defTabSz="121917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‹#›</a:t>
            </a:fld>
            <a:endParaRPr lang="en-US" sz="1065" b="0" i="0" u="none" strike="noStrike" kern="1200" spc="0" baseline="0">
              <a:ln>
                <a:noFill/>
              </a:ln>
              <a:solidFill>
                <a:schemeClr val="tx1"/>
              </a:solidFill>
              <a:effectLst/>
              <a:latin typeface="Arial"/>
              <a:ea typeface="宋体"/>
            </a:endParaRPr>
          </a:p>
        </p:txBody>
      </p:sp>
      <p:pic>
        <p:nvPicPr>
          <p:cNvPr id="1030" name="Picture 6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9491133" y="-634"/>
            <a:ext cx="2372784" cy="5254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Line 4"/>
          <p:cNvSpPr/>
          <p:nvPr/>
        </p:nvSpPr>
        <p:spPr>
          <a:xfrm flipV="1">
            <a:off x="366185" y="565843"/>
            <a:ext cx="11459633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84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</p:sldLayoutIdLst>
  <p:hf sldNum="0" hdr="0" ftr="0" dt="0"/>
  <p:txStyles>
    <p:titleStyle>
      <a:lvl1pPr lvl="0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1pPr>
      <a:lvl2pPr lvl="1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2pPr>
      <a:lvl3pPr lvl="2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3pPr>
      <a:lvl4pPr lvl="3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4pPr>
      <a:lvl5pPr lvl="4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5pPr>
      <a:lvl6pPr marL="609585" lvl="5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6pPr>
      <a:lvl7pPr marL="1219170" lvl="6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7pPr>
      <a:lvl8pPr marL="1828754" lvl="7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8pPr>
      <a:lvl9pPr marL="2438339" lvl="8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9pPr>
    </p:titleStyle>
    <p:bodyStyle>
      <a:lvl1pPr marL="231134" lvl="0" indent="-231134" algn="l" eaLnBrk="1" hangingPunct="1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charset="2"/>
        <a:buChar char="n"/>
        <a:defRPr sz="2133">
          <a:solidFill>
            <a:schemeClr val="tx1"/>
          </a:solidFill>
          <a:latin typeface="Arial"/>
          <a:ea typeface="宋体"/>
        </a:defRPr>
      </a:lvl1pPr>
      <a:lvl2pPr marL="679856" lvl="1" indent="-218435" algn="l" eaLnBrk="1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867">
          <a:solidFill>
            <a:schemeClr val="tx1"/>
          </a:solidFill>
          <a:latin typeface="Arial"/>
          <a:ea typeface="宋体"/>
        </a:defRPr>
      </a:lvl2pPr>
      <a:lvl3pPr marL="1141278" lvl="2" indent="-231134" algn="l" eaLnBrk="1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Arial"/>
          <a:ea typeface="宋体"/>
        </a:defRPr>
      </a:lvl3pPr>
      <a:lvl4pPr marL="1602700" lvl="3" indent="-231134" algn="l" eaLnBrk="1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2133">
          <a:solidFill>
            <a:schemeClr val="bg1"/>
          </a:solidFill>
          <a:latin typeface="Arial"/>
          <a:ea typeface="宋体"/>
        </a:defRPr>
      </a:lvl4pPr>
      <a:lvl5pPr marL="2051422" lvl="4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5pPr>
      <a:lvl6pPr marL="2662700" lvl="5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6pPr>
      <a:lvl7pPr marL="3272285" lvl="6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7pPr>
      <a:lvl8pPr marL="3881870" lvl="7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8pPr>
      <a:lvl9pPr marL="4491454" lvl="8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00D68A8B-6C62-432B-A43C-A1BCAB8AA3A8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1440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transition/>
  <p:txStyles>
    <p:titleStyle>
      <a:lvl1pPr lvl="0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5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26.xml"/><Relationship Id="rId4" Type="http://schemas.openxmlformats.org/officeDocument/2006/relationships/image" Target="../media/image15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5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9.xml"/><Relationship Id="rId7" Type="http://schemas.openxmlformats.org/officeDocument/2006/relationships/image" Target="../media/image5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4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5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7.xml"/><Relationship Id="rId10" Type="http://schemas.openxmlformats.org/officeDocument/2006/relationships/image" Target="../media/image75.png"/><Relationship Id="rId4" Type="http://schemas.openxmlformats.org/officeDocument/2006/relationships/tags" Target="../tags/tag16.xml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43.xml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4.xml"/><Relationship Id="rId5" Type="http://schemas.openxmlformats.org/officeDocument/2006/relationships/slide" Target="slide20.xml"/><Relationship Id="rId4" Type="http://schemas.openxmlformats.org/officeDocument/2006/relationships/slide" Target="slide5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4.png"/><Relationship Id="rId4" Type="http://schemas.openxmlformats.org/officeDocument/2006/relationships/slide" Target="slide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7" Type="http://schemas.openxmlformats.org/officeDocument/2006/relationships/hyperlink" Target="#_2.3.3 PRINTK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6.xml"/><Relationship Id="rId6" Type="http://schemas.openxmlformats.org/officeDocument/2006/relationships/slide" Target="slide53.xml"/><Relationship Id="rId5" Type="http://schemas.openxmlformats.org/officeDocument/2006/relationships/hyperlink" Target="#_OsShellKeyDeInit"/><Relationship Id="rId4" Type="http://schemas.openxmlformats.org/officeDocument/2006/relationships/slide" Target="slide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disp.cn/system/23270.html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4.xml"/><Relationship Id="rId5" Type="http://schemas.openxmlformats.org/officeDocument/2006/relationships/slide" Target="slide67.xml"/><Relationship Id="rId4" Type="http://schemas.openxmlformats.org/officeDocument/2006/relationships/slide" Target="slide6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4.xml"/><Relationship Id="rId4" Type="http://schemas.openxmlformats.org/officeDocument/2006/relationships/slide" Target="slide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7.png"/><Relationship Id="rId4" Type="http://schemas.openxmlformats.org/officeDocument/2006/relationships/slide" Target="slide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4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48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slide" Target="slide6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2.png"/><Relationship Id="rId5" Type="http://schemas.openxmlformats.org/officeDocument/2006/relationships/slide" Target="slide62.xml"/><Relationship Id="rId4" Type="http://schemas.openxmlformats.org/officeDocument/2006/relationships/slide" Target="slide61.xml"/><Relationship Id="rId9" Type="http://schemas.openxmlformats.org/officeDocument/2006/relationships/slide" Target="slide6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#_ChildExec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36.xml"/><Relationship Id="rId6" Type="http://schemas.openxmlformats.org/officeDocument/2006/relationships/slide" Target="slide57.xml"/><Relationship Id="rId5" Type="http://schemas.openxmlformats.org/officeDocument/2006/relationships/slide" Target="slide54.xml"/><Relationship Id="rId4" Type="http://schemas.openxmlformats.org/officeDocument/2006/relationships/image" Target="../media/image13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13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0.pn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2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3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1" y="1810585"/>
            <a:ext cx="10945216" cy="864096"/>
          </a:xfrm>
        </p:spPr>
        <p:txBody>
          <a:bodyPr vert="horz" wrap="square" lIns="121920" tIns="60960" rIns="121920" bIns="60960" numCol="1" anchor="t" anchorCtr="0"/>
          <a:lstStyle/>
          <a:p>
            <a:pPr lvl="0" algn="ctr"/>
            <a:r>
              <a:rPr lang="en-US" altLang="zh-CN" sz="4800" dirty="0" err="1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Console+Shell</a:t>
            </a:r>
            <a:r>
              <a:rPr lang="zh-CN" altLang="en-US" sz="4800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汇报</a:t>
            </a: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986757" y="6206655"/>
            <a:ext cx="1971576" cy="66675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defTabSz="1219170" eaLnBrk="1" hangingPunct="1"/>
            <a:fld id="{2860F326-4499-4A67-8F03-170333456A58}" type="datetime1">
              <a:rPr lang="en-US" altLang="zh-CN" sz="2133">
                <a:solidFill>
                  <a:srgbClr val="17375E"/>
                </a:solidFill>
                <a:latin typeface="Broadway"/>
                <a:ea typeface="华文行楷"/>
              </a:rPr>
              <a:pPr algn="ctr" defTabSz="1219170" eaLnBrk="1" hangingPunct="1"/>
              <a:t>6/16/2023</a:t>
            </a:fld>
            <a:endParaRPr lang="en-US" sz="2133">
              <a:solidFill>
                <a:srgbClr val="17375E"/>
              </a:solidFill>
              <a:latin typeface="Broadway"/>
              <a:ea typeface="华文行楷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018464-AAE5-4663-B2FF-22814387CF72}"/>
              </a:ext>
            </a:extLst>
          </p:cNvPr>
          <p:cNvGrpSpPr/>
          <p:nvPr/>
        </p:nvGrpSpPr>
        <p:grpSpPr>
          <a:xfrm>
            <a:off x="0" y="3670649"/>
            <a:ext cx="12192000" cy="2529859"/>
            <a:chOff x="0" y="2762588"/>
            <a:chExt cx="9144000" cy="18973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B647894-CD4F-4FA2-B187-FCA4C09F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31790"/>
              <a:ext cx="3059832" cy="155400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A03D7B-164F-4C9F-9867-D6896581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692" y="2934479"/>
              <a:ext cx="3115308" cy="155863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95B3FB4-D30E-47F8-8C9D-C8DD4EDC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0374" y="2762588"/>
              <a:ext cx="3143251" cy="18973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C1E073-CE8A-4C78-A1AB-394008508CD2}"/>
              </a:ext>
            </a:extLst>
          </p:cNvPr>
          <p:cNvGrpSpPr/>
          <p:nvPr/>
        </p:nvGrpSpPr>
        <p:grpSpPr>
          <a:xfrm>
            <a:off x="3311691" y="163187"/>
            <a:ext cx="4437053" cy="769536"/>
            <a:chOff x="2483768" y="122390"/>
            <a:chExt cx="3327790" cy="5771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7289174-A8A6-4188-88A8-EA01ECDB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7262" y="238477"/>
              <a:ext cx="2664296" cy="31114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A49076-80F6-4533-B789-F02377856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3768" y="122390"/>
              <a:ext cx="576064" cy="577152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69D84EBD-6C43-D18F-8B69-772E0D19887F}"/>
              </a:ext>
            </a:extLst>
          </p:cNvPr>
          <p:cNvSpPr txBox="1"/>
          <p:nvPr/>
        </p:nvSpPr>
        <p:spPr>
          <a:xfrm>
            <a:off x="6333852" y="2987999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组长：吴滢洁 小组成员：林雨欣 杨云帆 杨坤 卢欣瑞</a:t>
            </a:r>
          </a:p>
        </p:txBody>
      </p:sp>
    </p:spTree>
    <p:extLst>
      <p:ext uri="{BB962C8B-B14F-4D97-AF65-F5344CB8AC3E}">
        <p14:creationId xmlns:p14="http://schemas.microsoft.com/office/powerpoint/2010/main" val="46504866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6"/>
            <a:ext cx="3184616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系统初始化控制台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29941" y="73279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预备知识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08100" y="1316355"/>
            <a:ext cx="10589895" cy="1254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/>
              <a:t>鸿蒙OS的控制台一般来说是两个，console1和console2。一个是串口输出，一个是远程登录的输出。</a:t>
            </a:r>
          </a:p>
          <a:p>
            <a:endParaRPr lang="zh-CN" altLang="en-US" sz="2800"/>
          </a:p>
          <a:p>
            <a:r>
              <a:rPr lang="en-US" altLang="zh-CN" sz="2800"/>
              <a:t>1</a:t>
            </a:r>
            <a:r>
              <a:rPr lang="zh-CN" altLang="en-US" sz="2800"/>
              <a:t>代表串口输出，</a:t>
            </a:r>
            <a:r>
              <a:rPr lang="en-US" altLang="zh-CN" sz="2800"/>
              <a:t>2</a:t>
            </a:r>
            <a:r>
              <a:rPr lang="zh-CN" altLang="en-US" sz="2800"/>
              <a:t>代表远程登录输出，这点在判断</a:t>
            </a:r>
            <a:r>
              <a:rPr lang="en-US" altLang="zh-CN" sz="2800"/>
              <a:t>console</a:t>
            </a:r>
            <a:r>
              <a:rPr lang="zh-CN" altLang="en-US" sz="2800"/>
              <a:t>是哪个很重要。所以有效的控制台只有</a:t>
            </a:r>
            <a:r>
              <a:rPr lang="en-US" altLang="zh-CN" sz="2800"/>
              <a:t>g_console</a:t>
            </a:r>
            <a:r>
              <a:rPr lang="zh-CN" altLang="en-US" sz="2800"/>
              <a:t>中的两个，第一个就是</a:t>
            </a:r>
            <a:r>
              <a:rPr lang="en-US" altLang="zh-CN" sz="2800"/>
              <a:t>console1</a:t>
            </a:r>
            <a:r>
              <a:rPr lang="zh-CN" altLang="en-US" sz="2800"/>
              <a:t>，第二个就是</a:t>
            </a:r>
            <a:r>
              <a:rPr lang="en-US" altLang="zh-CN" sz="2800"/>
              <a:t>console2</a:t>
            </a:r>
            <a:r>
              <a:rPr lang="zh-CN" altLang="en-US" sz="2800"/>
              <a:t>。</a:t>
            </a:r>
          </a:p>
          <a:p>
            <a:endParaRPr lang="zh-CN" altLang="en-US" sz="2800"/>
          </a:p>
        </p:txBody>
      </p:sp>
      <p:pic>
        <p:nvPicPr>
          <p:cNvPr id="4101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4627880"/>
            <a:ext cx="11420475" cy="3740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AFDD70-B5FF-10DB-22DB-D1086238BFA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00693" y="-7319"/>
            <a:ext cx="299878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控制台发送任务</a:t>
            </a:r>
          </a:p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发送数据到终端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6149" name="Rounded Rectangle 7"/>
          <p:cNvSpPr/>
          <p:nvPr/>
        </p:nvSpPr>
        <p:spPr>
          <a:xfrm>
            <a:off x="7225983" y="897255"/>
            <a:ext cx="5050488" cy="588613"/>
          </a:xfrm>
          <a:prstGeom prst="roundRect">
            <a:avLst>
              <a:gd name="adj" fmla="val 16667"/>
            </a:avLst>
          </a:prstGeom>
          <a:solidFill>
            <a:srgbClr val="83C4CF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en-US" altLang="zh-CN" sz="1400" i="1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6158" name="矩形 33"/>
          <p:cNvSpPr/>
          <p:nvPr/>
        </p:nvSpPr>
        <p:spPr>
          <a:xfrm>
            <a:off x="8115143" y="1025288"/>
            <a:ext cx="338886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GetFilepOps</a:t>
            </a:r>
            <a:r>
              <a:rPr lang="zh-CN" altLang="en-US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函数执行过程</a:t>
            </a:r>
          </a:p>
        </p:txBody>
      </p:sp>
      <p:pic>
        <p:nvPicPr>
          <p:cNvPr id="24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" y="1387475"/>
            <a:ext cx="7120255" cy="3524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97445" y="4279265"/>
            <a:ext cx="4510405" cy="4044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495" y="1911350"/>
            <a:ext cx="7212965" cy="4838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40955" y="1911350"/>
            <a:ext cx="4064000" cy="46278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1.</a:t>
            </a:r>
            <a:r>
              <a:rPr lang="zh-CN" altLang="en-US"/>
              <a:t>首先将</a:t>
            </a:r>
            <a:r>
              <a:rPr lang="en-US" altLang="zh-CN"/>
              <a:t>filep-&gt;f_vnode-&gt;data</a:t>
            </a:r>
            <a:r>
              <a:rPr lang="zh-CN" altLang="en-US"/>
              <a:t>转换为</a:t>
            </a:r>
            <a:r>
              <a:rPr lang="en-US" altLang="zh-CN"/>
              <a:t>drv_data</a:t>
            </a:r>
            <a:r>
              <a:rPr lang="zh-CN" altLang="en-US"/>
              <a:t>类型，</a:t>
            </a:r>
            <a:r>
              <a:rPr lang="en-US" altLang="zh-CN"/>
              <a:t>data</a:t>
            </a:r>
            <a:r>
              <a:rPr lang="zh-CN" altLang="en-US"/>
              <a:t>是文件数据块的位置，指向了具体设备的私有成员</a:t>
            </a:r>
            <a:r>
              <a:rPr lang="en-US" altLang="zh-CN"/>
              <a:t>drv_data,</a:t>
            </a:r>
            <a:r>
              <a:rPr lang="zh-CN" altLang="en-US"/>
              <a:t>然后将这个</a:t>
            </a:r>
            <a:r>
              <a:rPr lang="en-US" altLang="zh-CN"/>
              <a:t>data</a:t>
            </a:r>
            <a:r>
              <a:rPr lang="zh-CN" altLang="en-US"/>
              <a:t>指针位置存入</a:t>
            </a:r>
            <a:r>
              <a:rPr lang="en-US" altLang="zh-CN"/>
              <a:t>drv.</a:t>
            </a:r>
          </a:p>
          <a:p>
            <a:endParaRPr lang="en-US" altLang="zh-CN"/>
          </a:p>
          <a:p>
            <a:r>
              <a:rPr lang="en-US" altLang="zh-CN"/>
              <a:t>2.drv</a:t>
            </a:r>
            <a:r>
              <a:rPr lang="zh-CN" altLang="en-US"/>
              <a:t>里的成员</a:t>
            </a:r>
            <a:r>
              <a:rPr lang="en-US" altLang="zh-CN"/>
              <a:t>priv</a:t>
            </a:r>
            <a:r>
              <a:rPr lang="zh-CN" altLang="en-US"/>
              <a:t>存储了终端设备文件地址，然后用</a:t>
            </a:r>
            <a:r>
              <a:rPr lang="en-US" altLang="zh-CN"/>
              <a:t>privFilep</a:t>
            </a:r>
            <a:r>
              <a:rPr lang="zh-CN" altLang="en-US"/>
              <a:t>来保存这个终端设备。</a:t>
            </a:r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终端设备</a:t>
            </a:r>
            <a:r>
              <a:rPr lang="en-US" altLang="zh-CN"/>
              <a:t>privFilep</a:t>
            </a:r>
            <a:r>
              <a:rPr lang="zh-CN" altLang="en-US"/>
              <a:t>的成员</a:t>
            </a:r>
            <a:r>
              <a:rPr lang="en-US" altLang="zh-CN"/>
              <a:t>f_vnode</a:t>
            </a:r>
            <a:r>
              <a:rPr lang="zh-CN" altLang="en-US"/>
              <a:t>是驱动实例，</a:t>
            </a:r>
            <a:r>
              <a:rPr lang="en-US" altLang="zh-CN"/>
              <a:t>privFilep-&gt;f_vnode-&gt;data-&gt;ops</a:t>
            </a:r>
            <a:r>
              <a:rPr lang="zh-CN" altLang="en-US"/>
              <a:t>存有终端设备的操作方法。</a:t>
            </a:r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最后就可将终端设备的操作方式保存在</a:t>
            </a:r>
            <a:r>
              <a:rPr lang="en-US" altLang="zh-CN"/>
              <a:t>filepOps</a:t>
            </a:r>
            <a:r>
              <a:rPr lang="zh-CN" altLang="en-US"/>
              <a:t>，就可以向终端设备进行读写操作了。</a:t>
            </a:r>
          </a:p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251416-FCB2-9FC8-6B85-6B0B6F94181A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DF331F7-4719-1F53-9DB6-F4500CA68C1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6851"/>
            <a:ext cx="299878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控制台发送任务</a:t>
            </a:r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 </a:t>
            </a:r>
            <a:r>
              <a:rPr lang="zh-CN" altLang="en-US" sz="2400" b="1" dirty="0">
                <a:latin typeface="Calibri" panose="020F0502020204030204" pitchFamily="34" charset="0"/>
              </a:rPr>
              <a:t>写入终端设备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6149" name="Rounded Rectangle 7"/>
          <p:cNvSpPr/>
          <p:nvPr/>
        </p:nvSpPr>
        <p:spPr>
          <a:xfrm>
            <a:off x="7226618" y="1589405"/>
            <a:ext cx="5050488" cy="588613"/>
          </a:xfrm>
          <a:prstGeom prst="roundRect">
            <a:avLst>
              <a:gd name="adj" fmla="val 16667"/>
            </a:avLst>
          </a:prstGeom>
          <a:solidFill>
            <a:srgbClr val="83C4CF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en-US" altLang="zh-CN" sz="1400" i="1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6154" name="矩形 29"/>
          <p:cNvSpPr/>
          <p:nvPr/>
        </p:nvSpPr>
        <p:spPr>
          <a:xfrm>
            <a:off x="7319625" y="2303497"/>
            <a:ext cx="4807325" cy="20300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通过filepOps结构体中的Write方法，向终端文件privFilep写入数据buf</a:t>
            </a:r>
            <a:r>
              <a:rPr 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 eaLnBrk="1" hangingPunct="1">
              <a:lnSpc>
                <a:spcPct val="150000"/>
              </a:lnSpc>
            </a:pPr>
            <a:endParaRPr 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file_operation_vfs</a:t>
            </a:r>
            <a:r>
              <a:rPr 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结构体是当设备注册到系统时提供的。它用于回调以执行特定于设备的操作，这里我们使用终端设备的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操作，将数据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buf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写入终端设备。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91755" y="16992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将</a:t>
            </a:r>
            <a:r>
              <a:rPr lang="en-US" altLang="zh-CN"/>
              <a:t>buf</a:t>
            </a:r>
            <a:r>
              <a:rPr lang="zh-CN" altLang="en-US"/>
              <a:t>数据写入终端设备显示出来</a:t>
            </a:r>
          </a:p>
        </p:txBody>
      </p:sp>
      <p:pic>
        <p:nvPicPr>
          <p:cNvPr id="26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7560"/>
            <a:ext cx="7143750" cy="4541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350" y="1691005"/>
            <a:ext cx="6932295" cy="32893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F194C8DC-C114-0872-6880-6BDFDBC6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1E7972-6B30-0370-B8E6-40A66C66745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040D09A-97C2-78EC-244C-85AE6094B4A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文本框 42"/>
          <p:cNvSpPr txBox="1"/>
          <p:nvPr/>
        </p:nvSpPr>
        <p:spPr>
          <a:xfrm>
            <a:off x="4157663" y="3008313"/>
            <a:ext cx="2619375" cy="646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zh-CN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0" name="Text Placeholder 3"/>
          <p:cNvSpPr txBox="1"/>
          <p:nvPr/>
        </p:nvSpPr>
        <p:spPr>
          <a:xfrm>
            <a:off x="8716963" y="3613150"/>
            <a:ext cx="3324225" cy="12319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区是控制台控制块的一部分，位于内核空间，在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termios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规范模式下使用，大小为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1K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，作用是获取并保存用户通过设备输入的内容，并通过函数的调用输出到终端显示给用户。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410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3" y="1871481"/>
            <a:ext cx="8226425" cy="498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2" name="矩形 3"/>
          <p:cNvSpPr/>
          <p:nvPr/>
        </p:nvSpPr>
        <p:spPr>
          <a:xfrm>
            <a:off x="384175" y="5367338"/>
            <a:ext cx="7908925" cy="96361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4103" name="Text Placeholder 3"/>
          <p:cNvSpPr txBox="1"/>
          <p:nvPr/>
        </p:nvSpPr>
        <p:spPr>
          <a:xfrm>
            <a:off x="2940050" y="1009650"/>
            <a:ext cx="32115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内核空间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-&gt;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用户空间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4104" name="Text Placeholder 3"/>
          <p:cNvSpPr txBox="1"/>
          <p:nvPr/>
        </p:nvSpPr>
        <p:spPr>
          <a:xfrm>
            <a:off x="8535988" y="6515100"/>
            <a:ext cx="1138237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solidFill>
                  <a:srgbClr val="FBF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console.h</a:t>
            </a:r>
          </a:p>
        </p:txBody>
      </p:sp>
      <p:pic>
        <p:nvPicPr>
          <p:cNvPr id="410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025" y="36513"/>
            <a:ext cx="5641975" cy="243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A53DA1-38C2-0939-1AC2-9A99B039745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 Placeholder 3"/>
          <p:cNvSpPr txBox="1">
            <a:spLocks noChangeArrowheads="1"/>
          </p:cNvSpPr>
          <p:nvPr/>
        </p:nvSpPr>
        <p:spPr bwMode="auto">
          <a:xfrm>
            <a:off x="2682875" y="647700"/>
            <a:ext cx="8480425" cy="270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3747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477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477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ICANON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：如果设置，则启动规范模式，如果没有设置，则启动原始模式。</a:t>
            </a:r>
          </a:p>
          <a:p>
            <a:pPr marL="0" marR="0" lvl="0" indent="0" algn="l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ECHO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：启用输入字符的本地回显功能。</a:t>
            </a:r>
          </a:p>
          <a:p>
            <a:pPr marL="285750" marR="0" lvl="0" indent="-285750" algn="l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/>
            </a:endParaRPr>
          </a:p>
          <a:p>
            <a:pPr marL="285750" marR="0" lvl="0" indent="-285750" algn="l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规范模式：所有输入基于行进行处理。在用户输入一个行结束符（回车符、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EOF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等）之前，系统调用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read()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函数读不到用户输入的任何字符。其次，除了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EOF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之外的行结束符与普通字符一样会被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read()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函数读取到缓冲区中。一次调用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read()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只能读取一行数据。</a:t>
            </a:r>
          </a:p>
          <a:p>
            <a:pPr marL="0" marR="0" lvl="0" indent="0" algn="l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/>
            </a:endParaRPr>
          </a:p>
          <a:p>
            <a:pPr marL="285750" marR="0" lvl="0" indent="-285750" algn="l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非规范模式：所有输入时即时有效的，不需要用户另外输入行结束符。</a:t>
            </a:r>
          </a:p>
          <a:p>
            <a:pPr marL="0" marR="0" lvl="0" indent="0" algn="l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/>
            </a:endParaRPr>
          </a:p>
          <a:p>
            <a:pPr marL="285750" marR="0" lvl="0" indent="-285750" algn="l" defTabSz="13747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Gill Sans"/>
              </a:rPr>
              <a:t>原始模式：是一种特殊的非规范模式，所有的输入数据以字节为单位被处理。即有一个字节输入时，触发输入有效。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Gill Sans"/>
            </a:endParaRPr>
          </a:p>
        </p:txBody>
      </p:sp>
      <p:pic>
        <p:nvPicPr>
          <p:cNvPr id="512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3722688"/>
            <a:ext cx="5307013" cy="2944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288" y="3457575"/>
            <a:ext cx="2554287" cy="32750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127" name="直接连接符 3"/>
          <p:cNvCxnSpPr/>
          <p:nvPr/>
        </p:nvCxnSpPr>
        <p:spPr>
          <a:xfrm flipH="1">
            <a:off x="7507288" y="4133850"/>
            <a:ext cx="2201862" cy="0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5128" name="直接连接符 3"/>
          <p:cNvCxnSpPr/>
          <p:nvPr/>
        </p:nvCxnSpPr>
        <p:spPr>
          <a:xfrm flipH="1">
            <a:off x="7507288" y="4489450"/>
            <a:ext cx="2201862" cy="0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7CF9C2-BC58-9D1D-3797-8E4885E1181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291B21-7502-D74E-E1E2-2536D5252B0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Text Placeholder 3"/>
          <p:cNvSpPr txBox="1"/>
          <p:nvPr/>
        </p:nvSpPr>
        <p:spPr>
          <a:xfrm>
            <a:off x="2901950" y="1146175"/>
            <a:ext cx="546735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OsConsoleCreate-&gt;OsConsoleTermiosInit</a:t>
            </a:r>
          </a:p>
        </p:txBody>
      </p:sp>
      <p:sp>
        <p:nvSpPr>
          <p:cNvPr id="6149" name="Text Placeholder 3"/>
          <p:cNvSpPr txBox="1"/>
          <p:nvPr/>
        </p:nvSpPr>
        <p:spPr>
          <a:xfrm>
            <a:off x="7583488" y="2570163"/>
            <a:ext cx="4254500" cy="27082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OsConsoleTermiosInit()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中进行了行规程的初始化操作，将其初始化为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{0}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if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语句首先判断当前登录方式是否是串口登录，如果是，则进行以下操作：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ConsoleTcGetAttr()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获取控制台的模式值，并将其绑定到变量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consoleTermios</a:t>
            </a: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设置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consoleTermios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的本地模式设置为规范模式（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ICANON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）以及显示输入字符（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ECHO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3.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consoleTermios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ConsoleTcSetAttr()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设置回控制块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6150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465263"/>
            <a:ext cx="6946900" cy="505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1" name="Text Placeholder 3"/>
          <p:cNvSpPr txBox="1"/>
          <p:nvPr/>
        </p:nvSpPr>
        <p:spPr>
          <a:xfrm>
            <a:off x="6573838" y="6516688"/>
            <a:ext cx="1138237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solidFill>
                  <a:srgbClr val="FBF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6152" name="矩形 3"/>
          <p:cNvSpPr/>
          <p:nvPr/>
        </p:nvSpPr>
        <p:spPr>
          <a:xfrm>
            <a:off x="587375" y="4117975"/>
            <a:ext cx="6546850" cy="174625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pic>
        <p:nvPicPr>
          <p:cNvPr id="615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563" y="355600"/>
            <a:ext cx="5257800" cy="715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C7FBF9-C742-3C6B-BEFE-BE71B14C14E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2" name="Text Placeholder 3"/>
          <p:cNvSpPr txBox="1"/>
          <p:nvPr/>
        </p:nvSpPr>
        <p:spPr>
          <a:xfrm>
            <a:off x="8453438" y="3429000"/>
            <a:ext cx="3390900" cy="2216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ConsoleFifoEmpty()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函数用于判断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区域是否为空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ConsoleFifoClearup()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函数用于清空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区内的所有内容，并将输出位置和输入位置都重置为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0</a:t>
            </a: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ConsoleFifoLenUpdate()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函数用于更新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currentLen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7173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3165475"/>
            <a:ext cx="7878763" cy="3343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4" name="Text Placeholder 3"/>
          <p:cNvSpPr txBox="1"/>
          <p:nvPr/>
        </p:nvSpPr>
        <p:spPr>
          <a:xfrm>
            <a:off x="8026400" y="6508750"/>
            <a:ext cx="1138238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pic>
        <p:nvPicPr>
          <p:cNvPr id="717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38" y="833438"/>
            <a:ext cx="7038975" cy="2085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58CC8A-A5A7-A5B4-7BAC-66256557B7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4D7777-5571-5198-2762-F3207232B84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Text Placeholder 3"/>
          <p:cNvSpPr txBox="1"/>
          <p:nvPr/>
        </p:nvSpPr>
        <p:spPr>
          <a:xfrm>
            <a:off x="8437563" y="4516438"/>
            <a:ext cx="3609975" cy="17240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ShellEntry()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中，存在一个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while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循环，在循环中首先会判断控制台是否被占用，如果未被占用，那么当前任务就会占用控制台，使用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read()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读取一个字符，读取成功后，该字符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将会被解析，然后当前任务会暂停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50ms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后再继续下一次读取。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8197" name="Text Placeholder 3"/>
          <p:cNvSpPr txBox="1"/>
          <p:nvPr/>
        </p:nvSpPr>
        <p:spPr>
          <a:xfrm>
            <a:off x="8404225" y="3167063"/>
            <a:ext cx="3643313" cy="7397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的入口函数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main()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中，完成初始化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等工作后，通过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ShellEntry()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获取命令行的内容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8198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3" y="1828800"/>
            <a:ext cx="8099425" cy="471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9" name="矩形 3"/>
          <p:cNvSpPr/>
          <p:nvPr/>
        </p:nvSpPr>
        <p:spPr>
          <a:xfrm>
            <a:off x="144463" y="4122738"/>
            <a:ext cx="6646862" cy="2263775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8200" name="Text Placeholder 3"/>
          <p:cNvSpPr txBox="1"/>
          <p:nvPr/>
        </p:nvSpPr>
        <p:spPr>
          <a:xfrm>
            <a:off x="7265988" y="6580188"/>
            <a:ext cx="1138237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shmsg.c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037740-0612-BD76-8252-FDDB12D9D16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8A7BBF-CFB7-F2DD-6FAE-F6E522B8697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0" name="Text Placeholder 3"/>
          <p:cNvSpPr txBox="1"/>
          <p:nvPr/>
        </p:nvSpPr>
        <p:spPr>
          <a:xfrm>
            <a:off x="2238375" y="1420813"/>
            <a:ext cx="7058025" cy="7381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read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consoleCB-&gt;fd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是个虚拟字符设备文件 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:/dev/console1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，对文件的操作由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g_consoleDevOps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实现。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read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最终会调用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ConsoleRead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，再往下会调用到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UART_Read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9221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63" y="3221038"/>
            <a:ext cx="8926512" cy="2638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2" name="矩形 3"/>
          <p:cNvSpPr/>
          <p:nvPr/>
        </p:nvSpPr>
        <p:spPr>
          <a:xfrm>
            <a:off x="1314450" y="4095750"/>
            <a:ext cx="4186238" cy="246063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9223" name="Text Placeholder 3"/>
          <p:cNvSpPr txBox="1"/>
          <p:nvPr/>
        </p:nvSpPr>
        <p:spPr>
          <a:xfrm>
            <a:off x="10137775" y="5716588"/>
            <a:ext cx="1138238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solidFill>
                  <a:srgbClr val="FBF9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pic>
        <p:nvPicPr>
          <p:cNvPr id="922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25" y="2554288"/>
            <a:ext cx="8078788" cy="4381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9225" name="直接连接符 5"/>
          <p:cNvCxnSpPr/>
          <p:nvPr/>
        </p:nvCxnSpPr>
        <p:spPr>
          <a:xfrm flipH="1">
            <a:off x="1444625" y="2924175"/>
            <a:ext cx="957263" cy="1171575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22AD3F-343E-7A05-5FB3-84D7F9A4ABF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CD8C32-82ED-1EA2-EB92-878497147CA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4" name="Text Placeholder 3"/>
          <p:cNvSpPr txBox="1"/>
          <p:nvPr/>
        </p:nvSpPr>
        <p:spPr>
          <a:xfrm>
            <a:off x="6953250" y="3556000"/>
            <a:ext cx="5049838" cy="24622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ConsoleRead()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函数的前半部分，首先会先处理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bufLen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的值，使其长度不超过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区的长度（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1K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</a:t>
            </a: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判断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的位置是否在用户空间，将会影响到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获取对应的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concoleCB</a:t>
            </a:r>
          </a:p>
        </p:txBody>
      </p:sp>
      <p:pic>
        <p:nvPicPr>
          <p:cNvPr id="1024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3" y="1635125"/>
            <a:ext cx="6302375" cy="5064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6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893763"/>
            <a:ext cx="3352800" cy="238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7" name="矩形 3"/>
          <p:cNvSpPr/>
          <p:nvPr/>
        </p:nvSpPr>
        <p:spPr>
          <a:xfrm>
            <a:off x="320675" y="4460875"/>
            <a:ext cx="5486400" cy="390525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10248" name="Text Placeholder 3"/>
          <p:cNvSpPr txBox="1"/>
          <p:nvPr/>
        </p:nvSpPr>
        <p:spPr>
          <a:xfrm>
            <a:off x="6586538" y="6453188"/>
            <a:ext cx="1138237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10249" name="文本框 1"/>
          <p:cNvSpPr txBox="1"/>
          <p:nvPr/>
        </p:nvSpPr>
        <p:spPr>
          <a:xfrm>
            <a:off x="6429375" y="1206500"/>
            <a:ext cx="1893888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对应</a:t>
            </a:r>
            <a:r>
              <a:rPr lang="en-US" altLang="zh-CN" sz="1800" dirty="0">
                <a:solidFill>
                  <a:srgbClr val="C00000"/>
                </a:solidFill>
              </a:rPr>
              <a:t>read()</a:t>
            </a:r>
            <a:r>
              <a:rPr lang="zh-CN" altLang="en-US" sz="1800" dirty="0">
                <a:solidFill>
                  <a:srgbClr val="C00000"/>
                </a:solidFill>
              </a:rPr>
              <a:t>中的</a:t>
            </a:r>
            <a:r>
              <a:rPr lang="en-US" altLang="zh-CN" sz="1800" dirty="0">
                <a:solidFill>
                  <a:srgbClr val="C00000"/>
                </a:solidFill>
              </a:rPr>
              <a:t>ch</a:t>
            </a:r>
            <a:endParaRPr lang="zh-CN" altLang="en-US" sz="1800" dirty="0">
              <a:solidFill>
                <a:srgbClr val="C00000"/>
              </a:solidFill>
            </a:endParaRPr>
          </a:p>
        </p:txBody>
      </p:sp>
      <p:cxnSp>
        <p:nvCxnSpPr>
          <p:cNvPr id="10250" name="直接连接符 3"/>
          <p:cNvCxnSpPr/>
          <p:nvPr/>
        </p:nvCxnSpPr>
        <p:spPr>
          <a:xfrm flipH="1">
            <a:off x="4976813" y="1576388"/>
            <a:ext cx="2024062" cy="246062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251" name="文本框 4"/>
          <p:cNvSpPr txBox="1"/>
          <p:nvPr/>
        </p:nvSpPr>
        <p:spPr>
          <a:xfrm>
            <a:off x="6846888" y="1987550"/>
            <a:ext cx="99377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长度为</a:t>
            </a:r>
            <a:r>
              <a:rPr lang="en-US" altLang="zh-CN" sz="1800" dirty="0">
                <a:solidFill>
                  <a:srgbClr val="C00000"/>
                </a:solidFill>
              </a:rPr>
              <a:t>1</a:t>
            </a:r>
            <a:endParaRPr lang="zh-CN" altLang="en-US" sz="1800" dirty="0">
              <a:solidFill>
                <a:srgbClr val="C00000"/>
              </a:solidFill>
            </a:endParaRPr>
          </a:p>
        </p:txBody>
      </p:sp>
      <p:cxnSp>
        <p:nvCxnSpPr>
          <p:cNvPr id="10252" name="直接连接符 5"/>
          <p:cNvCxnSpPr>
            <a:stCxn id="10251" idx="1"/>
          </p:cNvCxnSpPr>
          <p:nvPr/>
        </p:nvCxnSpPr>
        <p:spPr>
          <a:xfrm flipH="1" flipV="1">
            <a:off x="5834063" y="2016125"/>
            <a:ext cx="1012825" cy="155575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0253" name="文本框 4"/>
          <p:cNvSpPr txBox="1"/>
          <p:nvPr/>
        </p:nvSpPr>
        <p:spPr>
          <a:xfrm>
            <a:off x="6846888" y="2544763"/>
            <a:ext cx="4924425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从控制台获取的数据将会先被保存在</a:t>
            </a:r>
            <a:r>
              <a:rPr lang="en-US" altLang="zh-CN" sz="1800" dirty="0">
                <a:solidFill>
                  <a:srgbClr val="C00000"/>
                </a:solidFill>
              </a:rPr>
              <a:t>sbuffer</a:t>
            </a:r>
            <a:r>
              <a:rPr lang="zh-CN" altLang="en-US" sz="1800" dirty="0">
                <a:solidFill>
                  <a:srgbClr val="C00000"/>
                </a:solidFill>
              </a:rPr>
              <a:t>中</a:t>
            </a:r>
          </a:p>
        </p:txBody>
      </p:sp>
      <p:cxnSp>
        <p:nvCxnSpPr>
          <p:cNvPr id="10254" name="直接连接符 5"/>
          <p:cNvCxnSpPr>
            <a:stCxn id="10253" idx="1"/>
          </p:cNvCxnSpPr>
          <p:nvPr/>
        </p:nvCxnSpPr>
        <p:spPr>
          <a:xfrm flipH="1">
            <a:off x="2176463" y="2728913"/>
            <a:ext cx="4670425" cy="0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10255" name="直接连接符 5"/>
          <p:cNvCxnSpPr/>
          <p:nvPr/>
        </p:nvCxnSpPr>
        <p:spPr>
          <a:xfrm flipH="1">
            <a:off x="2998788" y="3881438"/>
            <a:ext cx="3848100" cy="333375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BF4236-FA0D-8029-1474-A26220E947B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97D0A0-12A5-5D7F-3038-1CA1910B368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-38735" y="316230"/>
            <a:ext cx="2998788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CONSOLE_CB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332480" y="874532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预备知识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08100" y="1316355"/>
            <a:ext cx="10589895" cy="1254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2166167" y="1500233"/>
            <a:ext cx="5949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CONSOLE_CB</a:t>
            </a:r>
            <a:r>
              <a:rPr lang="zh-CN" altLang="en-US" sz="2800" dirty="0"/>
              <a:t>是控制台的结构体</a:t>
            </a: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" y="1940560"/>
            <a:ext cx="11119485" cy="44170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749935" y="2680335"/>
            <a:ext cx="5497830" cy="113601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48095" y="3060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基础的信息：如consoleID一类的</a:t>
            </a:r>
          </a:p>
        </p:txBody>
      </p:sp>
      <p:sp>
        <p:nvSpPr>
          <p:cNvPr id="9" name="矩形 8"/>
          <p:cNvSpPr/>
          <p:nvPr/>
        </p:nvSpPr>
        <p:spPr>
          <a:xfrm>
            <a:off x="695325" y="5290185"/>
            <a:ext cx="5497830" cy="8115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93485" y="5609590"/>
            <a:ext cx="4064000" cy="283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管理FIFO区用的</a:t>
            </a:r>
          </a:p>
        </p:txBody>
      </p:sp>
      <p:sp>
        <p:nvSpPr>
          <p:cNvPr id="11" name="矩形 10"/>
          <p:cNvSpPr/>
          <p:nvPr/>
        </p:nvSpPr>
        <p:spPr>
          <a:xfrm>
            <a:off x="607695" y="4848860"/>
            <a:ext cx="6788785" cy="39116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96480" y="4979670"/>
            <a:ext cx="2481580" cy="136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跟发送任务有关系的</a:t>
            </a:r>
          </a:p>
        </p:txBody>
      </p:sp>
      <p:sp>
        <p:nvSpPr>
          <p:cNvPr id="13" name="矩形 12"/>
          <p:cNvSpPr/>
          <p:nvPr/>
        </p:nvSpPr>
        <p:spPr>
          <a:xfrm>
            <a:off x="318135" y="3723640"/>
            <a:ext cx="11119485" cy="120205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56095" y="4079240"/>
            <a:ext cx="4064000" cy="200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Console与shell的交互也有关任务的发送，除了任务发送有关的参数以外的参数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DC62436C-C7A5-90CD-5F41-A972A45AFC6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6" grpId="0"/>
      <p:bldP spid="6" grpId="1"/>
      <p:bldP spid="6" grpId="2"/>
      <p:bldP spid="9" grpId="0" bldLvl="0" animBg="1"/>
      <p:bldP spid="9" grpId="1" animBg="1"/>
      <p:bldP spid="9" grpId="2" bldLvl="0" animBg="1"/>
      <p:bldP spid="10" grpId="0"/>
      <p:bldP spid="10" grpId="1"/>
      <p:bldP spid="10" grpId="2"/>
      <p:bldP spid="11" grpId="0" bldLvl="0" animBg="1"/>
      <p:bldP spid="11" grpId="1" animBg="1"/>
      <p:bldP spid="11" grpId="2" bldLvl="0" animBg="1"/>
      <p:bldP spid="12" grpId="0"/>
      <p:bldP spid="12" grpId="1"/>
      <p:bldP spid="12" grpId="2"/>
      <p:bldP spid="13" grpId="0" bldLvl="0" animBg="1"/>
      <p:bldP spid="13" grpId="1" animBg="1"/>
      <p:bldP spid="13" grpId="2" bldLvl="0" animBg="1"/>
      <p:bldP spid="14" grpId="0"/>
      <p:bldP spid="14" grpId="1"/>
      <p:bldP spid="14" grpId="2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8" name="Text Placeholder 3"/>
          <p:cNvSpPr txBox="1"/>
          <p:nvPr/>
        </p:nvSpPr>
        <p:spPr>
          <a:xfrm>
            <a:off x="8597900" y="2408238"/>
            <a:ext cx="3433763" cy="36941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进行赋值操作：判断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的内存地址是否在用户空间，如果是，那么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的地址将会在内核空间重新开辟；如果并不是，即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本身就位于内核空间，那么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将直接等于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，后续也不需要再次将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的内容拷贝给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调用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DoRead()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函数用来实现从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区中读取数据，具体是将将长度为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bufLen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的数据读取到位于内核空间的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而当数据被成功读取到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中之后，将通过一个拷贝函数将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中的数据拷贝到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中，由此步完成数据由内核空间到用户空间的过渡。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11269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766888"/>
            <a:ext cx="8137525" cy="4741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0" name="矩形 3"/>
          <p:cNvSpPr/>
          <p:nvPr/>
        </p:nvSpPr>
        <p:spPr>
          <a:xfrm>
            <a:off x="338138" y="3621088"/>
            <a:ext cx="7947025" cy="28416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11271" name="Text Placeholder 3"/>
          <p:cNvSpPr txBox="1"/>
          <p:nvPr/>
        </p:nvSpPr>
        <p:spPr>
          <a:xfrm>
            <a:off x="7391400" y="6577013"/>
            <a:ext cx="1138238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A2D507-916D-CDB9-F50B-867724BB711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7B121-0317-EC8F-693F-6D38991E3A2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Text Placeholder 3"/>
          <p:cNvSpPr txBox="1"/>
          <p:nvPr/>
        </p:nvSpPr>
        <p:spPr>
          <a:xfrm>
            <a:off x="8502650" y="2908300"/>
            <a:ext cx="3232150" cy="19700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在定义了宏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LOSCFG_SHELL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的情况下，如果当前控制台运行的是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 Entry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任务的话，那么可以直接从串口中读取数据，不需要经过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区。但是我通过搜索代码发现项目中并没有定义这个宏，所以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shellEntry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任务数据的读取需要和其他用户任务一样通过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1229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154238"/>
            <a:ext cx="7908925" cy="35702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4" name="矩形 3"/>
          <p:cNvSpPr/>
          <p:nvPr/>
        </p:nvSpPr>
        <p:spPr>
          <a:xfrm>
            <a:off x="338138" y="3457575"/>
            <a:ext cx="7562850" cy="395288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12295" name="矩形 4"/>
          <p:cNvSpPr/>
          <p:nvPr/>
        </p:nvSpPr>
        <p:spPr>
          <a:xfrm>
            <a:off x="352425" y="4194175"/>
            <a:ext cx="7548563" cy="5588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pic>
        <p:nvPicPr>
          <p:cNvPr id="12296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838" y="1125538"/>
            <a:ext cx="7310437" cy="3460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2297" name="直接连接符 9"/>
          <p:cNvCxnSpPr>
            <a:stCxn id="12294" idx="3"/>
          </p:cNvCxnSpPr>
          <p:nvPr/>
        </p:nvCxnSpPr>
        <p:spPr>
          <a:xfrm flipV="1">
            <a:off x="7900988" y="1539875"/>
            <a:ext cx="762000" cy="2116138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2298" name="Text Placeholder 3"/>
          <p:cNvSpPr txBox="1"/>
          <p:nvPr/>
        </p:nvSpPr>
        <p:spPr>
          <a:xfrm>
            <a:off x="7129463" y="5724525"/>
            <a:ext cx="1138237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12299" name="文本框 1"/>
          <p:cNvSpPr txBox="1"/>
          <p:nvPr/>
        </p:nvSpPr>
        <p:spPr>
          <a:xfrm>
            <a:off x="5240338" y="1614488"/>
            <a:ext cx="3422650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即</a:t>
            </a:r>
            <a:r>
              <a:rPr lang="en-US" altLang="zh-CN" sz="1800" dirty="0">
                <a:solidFill>
                  <a:srgbClr val="C00000"/>
                </a:solidFill>
              </a:rPr>
              <a:t>ConsoleRead()</a:t>
            </a:r>
            <a:r>
              <a:rPr lang="zh-CN" altLang="en-US" sz="1800" dirty="0">
                <a:solidFill>
                  <a:srgbClr val="C00000"/>
                </a:solidFill>
              </a:rPr>
              <a:t>中的</a:t>
            </a:r>
            <a:r>
              <a:rPr lang="en-US" altLang="zh-CN" sz="1800" dirty="0">
                <a:solidFill>
                  <a:srgbClr val="C00000"/>
                </a:solidFill>
              </a:rPr>
              <a:t>sbuffer</a:t>
            </a:r>
            <a:endParaRPr lang="zh-CN" altLang="en-US" sz="1800" dirty="0">
              <a:solidFill>
                <a:srgbClr val="C00000"/>
              </a:solidFill>
            </a:endParaRPr>
          </a:p>
        </p:txBody>
      </p:sp>
      <p:cxnSp>
        <p:nvCxnSpPr>
          <p:cNvPr id="12300" name="直接连接符 2"/>
          <p:cNvCxnSpPr>
            <a:stCxn id="12299" idx="1"/>
          </p:cNvCxnSpPr>
          <p:nvPr/>
        </p:nvCxnSpPr>
        <p:spPr>
          <a:xfrm flipH="1">
            <a:off x="5067300" y="1798638"/>
            <a:ext cx="173038" cy="423862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FD5FC81-2D49-3486-F4E3-12F9459CC96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50CA0ED-E9DA-C576-9E14-8194D12F79C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6" name="Text Placeholder 3"/>
          <p:cNvSpPr txBox="1"/>
          <p:nvPr/>
        </p:nvSpPr>
        <p:spPr>
          <a:xfrm>
            <a:off x="6505575" y="4483100"/>
            <a:ext cx="5049838" cy="17240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如果当前控制台控制块没有被任务使用，而且当前控制台运行的任务不是接受终端输入的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 Entry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任务，说明此时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 Entry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uart_read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UART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串口驱动程序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VFS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）中，那么需要先将该控制台的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shellEntry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的任务挂起，不接受输入（避免任务直接从串口中读取数据），然后重新占用控制台控制块，让当前任务在控制台运行，读取数据。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3317" name="Text Placeholder 3"/>
          <p:cNvSpPr txBox="1"/>
          <p:nvPr/>
        </p:nvSpPr>
        <p:spPr>
          <a:xfrm>
            <a:off x="10417175" y="3925888"/>
            <a:ext cx="1138238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pic>
        <p:nvPicPr>
          <p:cNvPr id="1331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633538"/>
            <a:ext cx="10428288" cy="2268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9" name="矩形 3"/>
          <p:cNvSpPr/>
          <p:nvPr/>
        </p:nvSpPr>
        <p:spPr>
          <a:xfrm>
            <a:off x="889000" y="2108200"/>
            <a:ext cx="5022850" cy="290513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13320" name="Text Placeholder 3"/>
          <p:cNvSpPr txBox="1"/>
          <p:nvPr/>
        </p:nvSpPr>
        <p:spPr>
          <a:xfrm>
            <a:off x="2576513" y="1041400"/>
            <a:ext cx="1068705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此处在进行操作之前，线程会先申请控制台信号量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consoleSem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，从而实现线程间的互斥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cxnSp>
        <p:nvCxnSpPr>
          <p:cNvPr id="13321" name="直接连接符 9"/>
          <p:cNvCxnSpPr/>
          <p:nvPr/>
        </p:nvCxnSpPr>
        <p:spPr>
          <a:xfrm flipV="1">
            <a:off x="6002338" y="1300163"/>
            <a:ext cx="1571625" cy="930275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pic>
        <p:nvPicPr>
          <p:cNvPr id="13322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25" y="3965575"/>
            <a:ext cx="5603875" cy="2759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23" name="矩形 3"/>
          <p:cNvSpPr/>
          <p:nvPr/>
        </p:nvSpPr>
        <p:spPr>
          <a:xfrm>
            <a:off x="985838" y="6326188"/>
            <a:ext cx="2643187" cy="295275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837E7F-720B-F861-CA75-7A371F930A1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4A322E-53EE-F491-8DA5-CC85BDFB715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Text Placeholder 3"/>
          <p:cNvSpPr txBox="1"/>
          <p:nvPr/>
        </p:nvSpPr>
        <p:spPr>
          <a:xfrm>
            <a:off x="5659438" y="5510213"/>
            <a:ext cx="1138237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14341" name="Text Placeholder 3"/>
          <p:cNvSpPr txBox="1"/>
          <p:nvPr/>
        </p:nvSpPr>
        <p:spPr>
          <a:xfrm>
            <a:off x="7202488" y="3638550"/>
            <a:ext cx="4562475" cy="738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在完成一次读取之后，线程会先释放控制台，将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shellEntry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任务重新恢复，释放控制台信号量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consoleSem</a:t>
            </a:r>
          </a:p>
        </p:txBody>
      </p:sp>
      <p:pic>
        <p:nvPicPr>
          <p:cNvPr id="14342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25" y="2471738"/>
            <a:ext cx="6270625" cy="2841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43" name="矩形 3"/>
          <p:cNvSpPr/>
          <p:nvPr/>
        </p:nvSpPr>
        <p:spPr>
          <a:xfrm>
            <a:off x="804863" y="3138488"/>
            <a:ext cx="3913187" cy="29051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CC1E60-332F-6E1D-926A-9AE43FE91C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矩形 37"/>
          <p:cNvSpPr/>
          <p:nvPr/>
        </p:nvSpPr>
        <p:spPr>
          <a:xfrm>
            <a:off x="169817" y="29210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95249"/>
            <a:ext cx="6823075" cy="2181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2317750"/>
            <a:ext cx="5505450" cy="4494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0" name="矩形 3"/>
          <p:cNvSpPr/>
          <p:nvPr/>
        </p:nvSpPr>
        <p:spPr>
          <a:xfrm>
            <a:off x="52388" y="3113088"/>
            <a:ext cx="5507037" cy="345281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16391" name="Text Placeholder 3"/>
          <p:cNvSpPr txBox="1"/>
          <p:nvPr/>
        </p:nvSpPr>
        <p:spPr>
          <a:xfrm>
            <a:off x="5732463" y="6565900"/>
            <a:ext cx="1138237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16392" name="文本框 1"/>
          <p:cNvSpPr txBox="1"/>
          <p:nvPr/>
        </p:nvSpPr>
        <p:spPr>
          <a:xfrm>
            <a:off x="6965950" y="441325"/>
            <a:ext cx="5207000" cy="646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读取的内容会保存在</a:t>
            </a:r>
            <a:r>
              <a:rPr lang="en-US" altLang="zh-CN" sz="1800" dirty="0">
                <a:solidFill>
                  <a:srgbClr val="C00000"/>
                </a:solidFill>
              </a:rPr>
              <a:t>buffer</a:t>
            </a:r>
            <a:r>
              <a:rPr lang="zh-CN" altLang="en-US" sz="1800" dirty="0">
                <a:solidFill>
                  <a:srgbClr val="C00000"/>
                </a:solidFill>
              </a:rPr>
              <a:t>中，这里的</a:t>
            </a:r>
            <a:r>
              <a:rPr lang="en-US" altLang="zh-CN" sz="1800" dirty="0">
                <a:solidFill>
                  <a:srgbClr val="C00000"/>
                </a:solidFill>
              </a:rPr>
              <a:t>buffer</a:t>
            </a:r>
            <a:r>
              <a:rPr lang="zh-CN" altLang="en-US" sz="1800" dirty="0">
                <a:solidFill>
                  <a:srgbClr val="C00000"/>
                </a:solidFill>
              </a:rPr>
              <a:t>经过传递最终就是之前的</a:t>
            </a:r>
            <a:r>
              <a:rPr lang="en-US" altLang="zh-CN" sz="1800" dirty="0">
                <a:solidFill>
                  <a:srgbClr val="C00000"/>
                </a:solidFill>
              </a:rPr>
              <a:t>sbuffer</a:t>
            </a:r>
            <a:r>
              <a:rPr lang="zh-CN" altLang="en-US" sz="1800" dirty="0">
                <a:solidFill>
                  <a:srgbClr val="C00000"/>
                </a:solidFill>
              </a:rPr>
              <a:t>，每次只读取一个字符</a:t>
            </a:r>
          </a:p>
        </p:txBody>
      </p:sp>
      <p:cxnSp>
        <p:nvCxnSpPr>
          <p:cNvPr id="16393" name="直接连接符 2"/>
          <p:cNvCxnSpPr/>
          <p:nvPr/>
        </p:nvCxnSpPr>
        <p:spPr>
          <a:xfrm flipH="1" flipV="1">
            <a:off x="2471738" y="565150"/>
            <a:ext cx="4456112" cy="387350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6394" name="Text Placeholder 3"/>
          <p:cNvSpPr txBox="1"/>
          <p:nvPr/>
        </p:nvSpPr>
        <p:spPr>
          <a:xfrm>
            <a:off x="7251700" y="1671638"/>
            <a:ext cx="4454525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如果当前处于非规范模式下，所有输入即时有效，任务直接读取控制台输入，不必经过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EAE08A-BBA7-DEC1-157D-5FC817E2225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F49F85-8F40-B615-7412-ED9FFE9F6E8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41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6" y="522493"/>
            <a:ext cx="7507287" cy="612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3" name="矩形 3"/>
          <p:cNvSpPr/>
          <p:nvPr/>
        </p:nvSpPr>
        <p:spPr>
          <a:xfrm>
            <a:off x="684213" y="2667000"/>
            <a:ext cx="4830762" cy="417513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17414" name="Text Placeholder 3"/>
          <p:cNvSpPr txBox="1"/>
          <p:nvPr/>
        </p:nvSpPr>
        <p:spPr>
          <a:xfrm>
            <a:off x="8578714" y="5680664"/>
            <a:ext cx="1138238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17415" name="Text Placeholder 3"/>
          <p:cNvSpPr txBox="1"/>
          <p:nvPr/>
        </p:nvSpPr>
        <p:spPr>
          <a:xfrm>
            <a:off x="7845425" y="2520950"/>
            <a:ext cx="3916363" cy="2216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处于规范模式下且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区为空时，在用户输入换行符（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EOF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前，每一个输入的字符（包括退格符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）都需要先输出到终端，同时保存到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区，直到用户输入换行符，然后开始将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中的数据读取到参数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如果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区不为空，说明上次的数据还没有读取完毕，那么可以直接开始读取，不用再等待换行符或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EOF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CC5B30-44BA-FB01-085A-4D007345A5A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1CF12A-3C76-8174-07BA-ED0D1C7831B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Text Placeholder 3"/>
          <p:cNvSpPr txBox="1"/>
          <p:nvPr/>
        </p:nvSpPr>
        <p:spPr>
          <a:xfrm>
            <a:off x="2478088" y="4462463"/>
            <a:ext cx="6819900" cy="7381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如果出现以下情况，则已读入的字符不做处理直接读取下一个字符：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①当前行规程是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ECHO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模式，且输入的字符是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（退格）但是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区已为空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②获取的字符是方向键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8437" name="Text Placeholder 3"/>
          <p:cNvSpPr txBox="1"/>
          <p:nvPr/>
        </p:nvSpPr>
        <p:spPr>
          <a:xfrm>
            <a:off x="9879013" y="3790950"/>
            <a:ext cx="1138237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pic>
        <p:nvPicPr>
          <p:cNvPr id="1843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5" y="1852613"/>
            <a:ext cx="9213850" cy="1938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2E91C3D-93B1-F90A-9AD9-9EB55987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A65198-DA92-CF03-A737-DBD29B8A36C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0BF0F8-D013-7A30-2204-3D43A653745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0" name="Text Placeholder 3"/>
          <p:cNvSpPr txBox="1"/>
          <p:nvPr/>
        </p:nvSpPr>
        <p:spPr>
          <a:xfrm>
            <a:off x="7486650" y="3813175"/>
            <a:ext cx="3830638" cy="1476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处于规范模式下且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区为空时，在用户输入换行符（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EOF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前，每一个输入的字符（包括退格符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）都需要先输出到终端，同时保存到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区，直到用户输入换行符，然后开始将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中的数据读取到参数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19461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8" y="882650"/>
            <a:ext cx="6892925" cy="5626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2" name="矩形 3"/>
          <p:cNvSpPr/>
          <p:nvPr/>
        </p:nvSpPr>
        <p:spPr>
          <a:xfrm>
            <a:off x="593725" y="4286250"/>
            <a:ext cx="6276975" cy="7112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19463" name="Text Placeholder 3"/>
          <p:cNvSpPr txBox="1"/>
          <p:nvPr/>
        </p:nvSpPr>
        <p:spPr>
          <a:xfrm>
            <a:off x="5732463" y="6565900"/>
            <a:ext cx="1138237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710D5BB-4717-F184-AB2B-92EA23FE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805222-D003-31FD-C0DA-53019AE715F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5D184C-3BC1-4213-EC34-30BB5104CF8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4" name="Text Placeholder 3"/>
          <p:cNvSpPr txBox="1"/>
          <p:nvPr/>
        </p:nvSpPr>
        <p:spPr>
          <a:xfrm>
            <a:off x="7370763" y="2405063"/>
            <a:ext cx="4376737" cy="12319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该函数用于保存退格符（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）以及其他的普通字符到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：将删除位于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fifo[consoleCB-&gt;fifoIn]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的字符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普通字符：将被读入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20485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" y="1973263"/>
            <a:ext cx="7129462" cy="2428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6" name="Text Placeholder 3"/>
          <p:cNvSpPr txBox="1"/>
          <p:nvPr/>
        </p:nvSpPr>
        <p:spPr>
          <a:xfrm>
            <a:off x="6365875" y="4448175"/>
            <a:ext cx="1138238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B0BD2A6-BEA1-ACA0-46BB-1162CFFC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3F05A6-0BA3-F873-9CDB-6D1DEC442A5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C86E12-7AC0-CAA4-F783-6CEBB81A897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8" name="Text Placeholder 3"/>
          <p:cNvSpPr txBox="1"/>
          <p:nvPr/>
        </p:nvSpPr>
        <p:spPr>
          <a:xfrm>
            <a:off x="7486650" y="3114675"/>
            <a:ext cx="3830638" cy="1477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处于规范模式下且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区为空时，在用户输入换行符（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）或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EOF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前，每一个输入的字符（包括退格符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）都需要先输出到终端，同时保存到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区，直到用户输入换行符，然后开始将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中的数据读取到参数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2150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8" y="882650"/>
            <a:ext cx="6892925" cy="5626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10" name="矩形 3"/>
          <p:cNvSpPr/>
          <p:nvPr/>
        </p:nvSpPr>
        <p:spPr>
          <a:xfrm>
            <a:off x="593725" y="3287713"/>
            <a:ext cx="6276975" cy="104775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1511" name="Text Placeholder 3"/>
          <p:cNvSpPr txBox="1"/>
          <p:nvPr/>
        </p:nvSpPr>
        <p:spPr>
          <a:xfrm>
            <a:off x="5732463" y="6565900"/>
            <a:ext cx="1138237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89B5AD6-576B-4F43-1154-1DE4F2DF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8D0E47-93D0-1BF4-AEEB-E18228DE4AD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5494C6-86D6-5127-0852-78A76F72423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185168"/>
            <a:ext cx="3495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OsGetConsoleID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08100" y="1316355"/>
            <a:ext cx="10589895" cy="1254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/>
              <a:t>获取consoleID的函数，用if else的语句去getConsoleID，除了本机串口（1）和远程登录（2）都是返回-1</a:t>
            </a:r>
          </a:p>
        </p:txBody>
      </p:sp>
      <p:pic>
        <p:nvPicPr>
          <p:cNvPr id="1024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21460" y="2571115"/>
            <a:ext cx="5895975" cy="3502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128000" y="3248660"/>
            <a:ext cx="27552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第一个在系统初始化控制台函数内被调用的函数，为后面的工作做准备</a:t>
            </a:r>
          </a:p>
          <a:p>
            <a:r>
              <a:rPr lang="zh-CN" altLang="en-US"/>
              <a:t>（因为输入只有一个</a:t>
            </a:r>
            <a:r>
              <a:rPr lang="en-US" altLang="zh-CN"/>
              <a:t>const CHAR *deviceName</a:t>
            </a:r>
            <a:r>
              <a:rPr lang="zh-CN" altLang="en-US"/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33995" y="48609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如果返回了</a:t>
            </a:r>
            <a:r>
              <a:rPr lang="en-US" altLang="zh-CN"/>
              <a:t>-1</a:t>
            </a:r>
            <a:r>
              <a:rPr lang="zh-CN" altLang="en-US"/>
              <a:t>必是错误，直接返回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215" y="5365115"/>
            <a:ext cx="3124200" cy="876300"/>
          </a:xfrm>
          <a:prstGeom prst="rect">
            <a:avLst/>
          </a:prstGeom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4C575B2-5882-58B1-3BA7-B3F909F1066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2" name="Text Placeholder 3"/>
          <p:cNvSpPr txBox="1"/>
          <p:nvPr/>
        </p:nvSpPr>
        <p:spPr>
          <a:xfrm>
            <a:off x="7307263" y="2768600"/>
            <a:ext cx="4376737" cy="12303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该函数用于保存换行符到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if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语句判断的是是否显示输入字符，如果需要显示输入字符，那么输出一个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\r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到终端，使终端的光标回到行首。然后向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区中写入换行符。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22533" name="Text Placeholder 3"/>
          <p:cNvSpPr txBox="1"/>
          <p:nvPr/>
        </p:nvSpPr>
        <p:spPr>
          <a:xfrm>
            <a:off x="6365875" y="4448175"/>
            <a:ext cx="1138238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pic>
        <p:nvPicPr>
          <p:cNvPr id="2253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116138"/>
            <a:ext cx="6858000" cy="2319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826A9C-0C17-0016-9C7E-0725EE3E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C67B13-A797-C80D-92AB-C0880CFFF6F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2480D9-AA69-8D74-F83F-3081DA3E765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Text Placeholder 3"/>
          <p:cNvSpPr txBox="1"/>
          <p:nvPr/>
        </p:nvSpPr>
        <p:spPr>
          <a:xfrm>
            <a:off x="8662988" y="2192338"/>
            <a:ext cx="3419475" cy="36941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该函数负责从指定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区中读取字符到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中。其中读取字符的长度为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min(bufLen,currentLen)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readNum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长度的内容拷贝到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在读取字符结束后，需要对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fifoOut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进行一些更新，如果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区为空（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readNum=currentLen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），则清空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区并重置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fifoOut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的位置；反之（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readNum=bufLen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），则更新一下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currentLen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的值。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2355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958975"/>
            <a:ext cx="8174038" cy="3790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8" name="矩形 3"/>
          <p:cNvSpPr/>
          <p:nvPr/>
        </p:nvSpPr>
        <p:spPr>
          <a:xfrm>
            <a:off x="384175" y="3373438"/>
            <a:ext cx="7908925" cy="27781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3559" name="Text Placeholder 3"/>
          <p:cNvSpPr txBox="1"/>
          <p:nvPr/>
        </p:nvSpPr>
        <p:spPr>
          <a:xfrm>
            <a:off x="7251700" y="5719763"/>
            <a:ext cx="1138238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23560" name="文本框 2"/>
          <p:cNvSpPr txBox="1"/>
          <p:nvPr/>
        </p:nvSpPr>
        <p:spPr>
          <a:xfrm>
            <a:off x="4489450" y="658813"/>
            <a:ext cx="575151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将</a:t>
            </a:r>
            <a:r>
              <a:rPr lang="en-US" altLang="zh-CN" sz="1800" dirty="0">
                <a:solidFill>
                  <a:srgbClr val="C00000"/>
                </a:solidFill>
              </a:rPr>
              <a:t>fifo</a:t>
            </a:r>
            <a:r>
              <a:rPr lang="zh-CN" altLang="en-US" sz="1800" dirty="0">
                <a:solidFill>
                  <a:srgbClr val="C00000"/>
                </a:solidFill>
              </a:rPr>
              <a:t>区中读取的内容会保存到</a:t>
            </a:r>
            <a:r>
              <a:rPr lang="en-US" altLang="zh-CN" sz="1800" dirty="0">
                <a:solidFill>
                  <a:srgbClr val="C00000"/>
                </a:solidFill>
              </a:rPr>
              <a:t>buffer</a:t>
            </a:r>
            <a:r>
              <a:rPr lang="zh-CN" altLang="en-US" sz="1800" dirty="0">
                <a:solidFill>
                  <a:srgbClr val="C00000"/>
                </a:solidFill>
              </a:rPr>
              <a:t>中，这里的</a:t>
            </a:r>
            <a:r>
              <a:rPr lang="en-US" altLang="zh-CN" sz="1800" dirty="0">
                <a:solidFill>
                  <a:srgbClr val="C00000"/>
                </a:solidFill>
              </a:rPr>
              <a:t>buffer</a:t>
            </a:r>
            <a:r>
              <a:rPr lang="zh-CN" altLang="en-US" sz="1800" dirty="0">
                <a:solidFill>
                  <a:srgbClr val="C00000"/>
                </a:solidFill>
              </a:rPr>
              <a:t>经过传递最终就是之前的</a:t>
            </a:r>
            <a:r>
              <a:rPr lang="en-US" altLang="zh-CN" sz="1800" dirty="0">
                <a:solidFill>
                  <a:srgbClr val="C00000"/>
                </a:solidFill>
              </a:rPr>
              <a:t>sbuffer</a:t>
            </a:r>
            <a:r>
              <a:rPr lang="zh-CN" altLang="en-US" sz="1800" dirty="0">
                <a:solidFill>
                  <a:srgbClr val="C00000"/>
                </a:solidFill>
              </a:rPr>
              <a:t>，每次只读一个字符</a:t>
            </a:r>
          </a:p>
        </p:txBody>
      </p:sp>
      <p:cxnSp>
        <p:nvCxnSpPr>
          <p:cNvPr id="23561" name="直接连接符 3"/>
          <p:cNvCxnSpPr/>
          <p:nvPr/>
        </p:nvCxnSpPr>
        <p:spPr>
          <a:xfrm flipH="1">
            <a:off x="4341813" y="1368425"/>
            <a:ext cx="669925" cy="823913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51B8F6-23BA-4422-9453-335A9D516B5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95247D-A4BF-D3DF-0FC8-D77D2B91F8C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80" name="Text Placeholder 3"/>
          <p:cNvSpPr txBox="1"/>
          <p:nvPr/>
        </p:nvSpPr>
        <p:spPr>
          <a:xfrm>
            <a:off x="8599488" y="3182938"/>
            <a:ext cx="3433762" cy="2216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经过层层调用读取完数据后，返回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ConsoleRead()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函数，此时，从串口中读取的数据保存在变量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LOS_ArchCopyToUser()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函数，将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的内容复制给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，由此，用户输入数据从内核空间过渡到了用户空间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2458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766888"/>
            <a:ext cx="8137525" cy="4741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2" name="矩形 3"/>
          <p:cNvSpPr/>
          <p:nvPr/>
        </p:nvSpPr>
        <p:spPr>
          <a:xfrm>
            <a:off x="425450" y="4584700"/>
            <a:ext cx="6491288" cy="1076325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4583" name="Text Placeholder 3"/>
          <p:cNvSpPr txBox="1"/>
          <p:nvPr/>
        </p:nvSpPr>
        <p:spPr>
          <a:xfrm>
            <a:off x="7656513" y="6508750"/>
            <a:ext cx="1138237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24584" name="矩形 3"/>
          <p:cNvSpPr/>
          <p:nvPr/>
        </p:nvSpPr>
        <p:spPr>
          <a:xfrm>
            <a:off x="425450" y="3629025"/>
            <a:ext cx="7947025" cy="27305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4585" name="文本框 2"/>
          <p:cNvSpPr txBox="1"/>
          <p:nvPr/>
        </p:nvSpPr>
        <p:spPr>
          <a:xfrm>
            <a:off x="2746375" y="6078538"/>
            <a:ext cx="3890963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此处的</a:t>
            </a:r>
            <a:r>
              <a:rPr lang="en-US" altLang="zh-CN" sz="1800" dirty="0">
                <a:solidFill>
                  <a:srgbClr val="C00000"/>
                </a:solidFill>
              </a:rPr>
              <a:t>buffer</a:t>
            </a:r>
            <a:r>
              <a:rPr lang="zh-CN" altLang="en-US" sz="1800" dirty="0">
                <a:solidFill>
                  <a:srgbClr val="C00000"/>
                </a:solidFill>
              </a:rPr>
              <a:t>最终是</a:t>
            </a:r>
            <a:r>
              <a:rPr lang="en-US" altLang="zh-CN" sz="1800" dirty="0">
                <a:solidFill>
                  <a:srgbClr val="C00000"/>
                </a:solidFill>
              </a:rPr>
              <a:t>shellEntry()</a:t>
            </a:r>
            <a:r>
              <a:rPr lang="zh-CN" altLang="en-US" sz="1800" dirty="0">
                <a:solidFill>
                  <a:srgbClr val="C00000"/>
                </a:solidFill>
              </a:rPr>
              <a:t>中的</a:t>
            </a:r>
            <a:r>
              <a:rPr lang="en-US" altLang="zh-CN" sz="1800" dirty="0">
                <a:solidFill>
                  <a:srgbClr val="C00000"/>
                </a:solidFill>
              </a:rPr>
              <a:t>ch</a:t>
            </a:r>
            <a:endParaRPr lang="zh-CN" altLang="en-US" sz="1800" dirty="0">
              <a:solidFill>
                <a:srgbClr val="C00000"/>
              </a:solidFill>
            </a:endParaRPr>
          </a:p>
        </p:txBody>
      </p:sp>
      <p:cxnSp>
        <p:nvCxnSpPr>
          <p:cNvPr id="24586" name="直接连接符 3"/>
          <p:cNvCxnSpPr/>
          <p:nvPr/>
        </p:nvCxnSpPr>
        <p:spPr>
          <a:xfrm>
            <a:off x="3343275" y="5002213"/>
            <a:ext cx="1138238" cy="1076325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4587" name="文本框 2"/>
          <p:cNvSpPr txBox="1"/>
          <p:nvPr/>
        </p:nvSpPr>
        <p:spPr>
          <a:xfrm>
            <a:off x="3343275" y="1035050"/>
            <a:ext cx="6159500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ConsoleRead()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17975B1-4ACE-73A8-9834-27D7E56E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84B10E-F97D-F00B-25C0-D42BE5C4208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CFF17D-3776-5AC4-79E5-6EC9831475D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文本框 42"/>
          <p:cNvSpPr txBox="1"/>
          <p:nvPr/>
        </p:nvSpPr>
        <p:spPr>
          <a:xfrm>
            <a:off x="4157663" y="3008313"/>
            <a:ext cx="3416300" cy="646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zh-CN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8" name="Text Placeholder 3"/>
          <p:cNvSpPr txBox="1"/>
          <p:nvPr/>
        </p:nvSpPr>
        <p:spPr>
          <a:xfrm>
            <a:off x="9793288" y="3200400"/>
            <a:ext cx="2060575" cy="17240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CirBufSendCB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是专用于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SendToSer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任务的结构体，任务之间通过事件相互驱动，控制台通知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SendToSer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将数据发送给终端，循环控制块的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大小为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1K</a:t>
            </a:r>
          </a:p>
        </p:txBody>
      </p:sp>
      <p:pic>
        <p:nvPicPr>
          <p:cNvPr id="26629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1627188"/>
            <a:ext cx="9417050" cy="5140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0" name="矩形 3"/>
          <p:cNvSpPr/>
          <p:nvPr/>
        </p:nvSpPr>
        <p:spPr>
          <a:xfrm>
            <a:off x="111125" y="1627188"/>
            <a:ext cx="7908925" cy="14224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6631" name="矩形 4"/>
          <p:cNvSpPr/>
          <p:nvPr/>
        </p:nvSpPr>
        <p:spPr>
          <a:xfrm>
            <a:off x="312738" y="5680075"/>
            <a:ext cx="3790950" cy="190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pic>
        <p:nvPicPr>
          <p:cNvPr id="26632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63" y="579438"/>
            <a:ext cx="3630612" cy="2387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33" name="Text Placeholder 3"/>
          <p:cNvSpPr txBox="1"/>
          <p:nvPr/>
        </p:nvSpPr>
        <p:spPr>
          <a:xfrm>
            <a:off x="3741738" y="1150938"/>
            <a:ext cx="3211512" cy="369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用户空间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-&gt;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内核空间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26634" name="Text Placeholder 3"/>
          <p:cNvSpPr txBox="1"/>
          <p:nvPr/>
        </p:nvSpPr>
        <p:spPr>
          <a:xfrm>
            <a:off x="9598025" y="6521450"/>
            <a:ext cx="1138238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console.h</a:t>
            </a:r>
          </a:p>
        </p:txBody>
      </p:sp>
      <p:pic>
        <p:nvPicPr>
          <p:cNvPr id="2663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50" y="10388"/>
            <a:ext cx="6105525" cy="1038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18123B-EC06-D253-6B54-7DDFCFE3F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DFAFBA-CB67-CF9D-519F-2240A5AE3EA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C38A45-E148-667A-A4D9-DD055ECB12F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52" name="Text Placeholder 3"/>
          <p:cNvSpPr txBox="1"/>
          <p:nvPr/>
        </p:nvSpPr>
        <p:spPr>
          <a:xfrm>
            <a:off x="7769225" y="2690813"/>
            <a:ext cx="4097338" cy="12319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将命令行解析执行完毕后，需要将结果通过控制台输出到终端。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shellTask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调用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write()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write()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函数最终会调用到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ConsoleWrite()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，将解析完的结果写入环形缓冲区，再输出到终端。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2765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2147888"/>
            <a:ext cx="7091363" cy="4411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4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88" y="568325"/>
            <a:ext cx="6056312" cy="1792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5" name="矩形 6"/>
          <p:cNvSpPr/>
          <p:nvPr/>
        </p:nvSpPr>
        <p:spPr>
          <a:xfrm>
            <a:off x="6135688" y="1246188"/>
            <a:ext cx="3043237" cy="217487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7656" name="Text Placeholder 3"/>
          <p:cNvSpPr txBox="1"/>
          <p:nvPr/>
        </p:nvSpPr>
        <p:spPr>
          <a:xfrm>
            <a:off x="7769225" y="4632325"/>
            <a:ext cx="4097338" cy="1477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ConsoleWrite()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的前半部分，与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ConsoleRead()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相似，主要是完成一些判断以及基本赋值的操作。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这里通过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filep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获得控制台设备文件和串口驱动程序，确认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filep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是有效的。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27657" name="Text Placeholder 3"/>
          <p:cNvSpPr txBox="1"/>
          <p:nvPr/>
        </p:nvSpPr>
        <p:spPr>
          <a:xfrm>
            <a:off x="7423150" y="6384925"/>
            <a:ext cx="1138238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27658" name="矩形 6"/>
          <p:cNvSpPr/>
          <p:nvPr/>
        </p:nvSpPr>
        <p:spPr>
          <a:xfrm>
            <a:off x="530225" y="5511800"/>
            <a:ext cx="6170613" cy="8128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7659" name="文本框 2"/>
          <p:cNvSpPr txBox="1"/>
          <p:nvPr/>
        </p:nvSpPr>
        <p:spPr>
          <a:xfrm>
            <a:off x="2165350" y="1208088"/>
            <a:ext cx="3890963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参数</a:t>
            </a:r>
            <a:r>
              <a:rPr lang="en-US" altLang="zh-CN" sz="1800" dirty="0">
                <a:solidFill>
                  <a:srgbClr val="C00000"/>
                </a:solidFill>
              </a:rPr>
              <a:t>buffer</a:t>
            </a:r>
            <a:r>
              <a:rPr lang="zh-CN" altLang="en-US" sz="1800" dirty="0">
                <a:solidFill>
                  <a:srgbClr val="C00000"/>
                </a:solidFill>
              </a:rPr>
              <a:t>中保存的是</a:t>
            </a:r>
            <a:r>
              <a:rPr lang="en-US" altLang="zh-CN" sz="1800" dirty="0">
                <a:solidFill>
                  <a:srgbClr val="C00000"/>
                </a:solidFill>
              </a:rPr>
              <a:t>shell</a:t>
            </a:r>
            <a:r>
              <a:rPr lang="zh-CN" altLang="en-US" sz="1800" dirty="0">
                <a:solidFill>
                  <a:srgbClr val="C00000"/>
                </a:solidFill>
              </a:rPr>
              <a:t>解析完的数据内容，</a:t>
            </a:r>
            <a:r>
              <a:rPr lang="en-US" altLang="zh-CN" sz="1800" dirty="0">
                <a:solidFill>
                  <a:srgbClr val="C00000"/>
                </a:solidFill>
              </a:rPr>
              <a:t>bufLen</a:t>
            </a:r>
            <a:r>
              <a:rPr lang="zh-CN" altLang="en-US" sz="1800" dirty="0">
                <a:solidFill>
                  <a:srgbClr val="C00000"/>
                </a:solidFill>
              </a:rPr>
              <a:t>为数据的长度</a:t>
            </a:r>
            <a:endParaRPr lang="en-US" altLang="zh-CN" sz="1800" dirty="0">
              <a:solidFill>
                <a:srgbClr val="C00000"/>
              </a:solidFill>
            </a:endParaRPr>
          </a:p>
        </p:txBody>
      </p:sp>
      <p:cxnSp>
        <p:nvCxnSpPr>
          <p:cNvPr id="27660" name="直接连接符 3"/>
          <p:cNvCxnSpPr>
            <a:endCxn id="27659" idx="2"/>
          </p:cNvCxnSpPr>
          <p:nvPr/>
        </p:nvCxnSpPr>
        <p:spPr>
          <a:xfrm flipH="1" flipV="1">
            <a:off x="4111625" y="1854200"/>
            <a:ext cx="1374775" cy="506413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07F586A2-B656-0E6F-3CFF-8BD4160A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EDDC08-F1DA-DA8D-CA33-26EE72D61C7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BAA893-7790-209B-2645-85ECEC78A6B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6" name="Text Placeholder 3"/>
          <p:cNvSpPr txBox="1"/>
          <p:nvPr/>
        </p:nvSpPr>
        <p:spPr>
          <a:xfrm>
            <a:off x="8115300" y="2713038"/>
            <a:ext cx="3657600" cy="29559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这里的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consoleRead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函数类似，一定位于内核空间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的数据复制到内核空间的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中，完成数据从用户空间到内核空间的过渡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接下来将通过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DoWrite()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，实现将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的数据写进循环缓冲块中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在写操作结束后，如果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是新开辟的空间，就释放掉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2867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" y="1709738"/>
            <a:ext cx="7696200" cy="4962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8" name="矩形 3"/>
          <p:cNvSpPr/>
          <p:nvPr/>
        </p:nvSpPr>
        <p:spPr>
          <a:xfrm>
            <a:off x="419100" y="4076700"/>
            <a:ext cx="6715125" cy="2794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8679" name="矩形 4"/>
          <p:cNvSpPr/>
          <p:nvPr/>
        </p:nvSpPr>
        <p:spPr>
          <a:xfrm>
            <a:off x="419100" y="3289300"/>
            <a:ext cx="6715125" cy="7874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8680" name="Text Placeholder 3"/>
          <p:cNvSpPr txBox="1"/>
          <p:nvPr/>
        </p:nvSpPr>
        <p:spPr>
          <a:xfrm>
            <a:off x="8013700" y="6426200"/>
            <a:ext cx="113665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26CC70-A556-D2F6-51AB-B056F17CFDE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CCF8C1-C9F1-732C-12E7-12BC8ADD234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00" name="Text Placeholder 3"/>
          <p:cNvSpPr txBox="1"/>
          <p:nvPr/>
        </p:nvSpPr>
        <p:spPr>
          <a:xfrm>
            <a:off x="7769225" y="2457450"/>
            <a:ext cx="4087813" cy="39401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在这里会有一个将数据写进日志的操作。（但我并没有找到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LOSCFG_SHELL_DMESG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的定义，所以这段语句并不会执行）。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先获取控制块写锁，然后在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while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循环中将传入参数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中的数据写进控制台循环缓冲块中，待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buffer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中的数据全部写完，释放写锁。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在此处，如果当前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都处于正常状态，那么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DoWrite()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会发送一个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CONSOLE_CIRBUF_EVENT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事件，该事件会被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ConsoleSendTask()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接收到，稍后将会有所解释。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29701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" y="1692275"/>
            <a:ext cx="7399338" cy="4994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702" name="矩形 3"/>
          <p:cNvSpPr/>
          <p:nvPr/>
        </p:nvSpPr>
        <p:spPr>
          <a:xfrm>
            <a:off x="217488" y="3536950"/>
            <a:ext cx="7327900" cy="202565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9703" name="矩形 4"/>
          <p:cNvSpPr/>
          <p:nvPr/>
        </p:nvSpPr>
        <p:spPr>
          <a:xfrm>
            <a:off x="206375" y="2566988"/>
            <a:ext cx="7339013" cy="86201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9704" name="Text Placeholder 3"/>
          <p:cNvSpPr txBox="1"/>
          <p:nvPr/>
        </p:nvSpPr>
        <p:spPr>
          <a:xfrm>
            <a:off x="8216900" y="379413"/>
            <a:ext cx="3698875" cy="8620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自旋锁：与互斥量类似，它不是通过休眠使进程阻塞，而是在获取锁之前一直处于忙等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自旋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)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阻塞状态。用在以下情况：锁持有的时间短，而且线程并不希望在重新调度上花太多的成本。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29705" name="矩形 6"/>
          <p:cNvSpPr/>
          <p:nvPr/>
        </p:nvSpPr>
        <p:spPr>
          <a:xfrm>
            <a:off x="217488" y="5761038"/>
            <a:ext cx="7327900" cy="560387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9706" name="Text Placeholder 3"/>
          <p:cNvSpPr txBox="1"/>
          <p:nvPr/>
        </p:nvSpPr>
        <p:spPr>
          <a:xfrm>
            <a:off x="7646988" y="6565900"/>
            <a:ext cx="1138237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29707" name="文本框 2"/>
          <p:cNvSpPr txBox="1"/>
          <p:nvPr/>
        </p:nvSpPr>
        <p:spPr>
          <a:xfrm>
            <a:off x="3313113" y="515938"/>
            <a:ext cx="3367087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即</a:t>
            </a:r>
            <a:r>
              <a:rPr lang="en-US" altLang="zh-CN" sz="1800" dirty="0">
                <a:solidFill>
                  <a:srgbClr val="C00000"/>
                </a:solidFill>
              </a:rPr>
              <a:t>ConsoleWrite()</a:t>
            </a:r>
            <a:r>
              <a:rPr lang="zh-CN" altLang="en-US" sz="1800" dirty="0">
                <a:solidFill>
                  <a:srgbClr val="C00000"/>
                </a:solidFill>
              </a:rPr>
              <a:t>中的</a:t>
            </a:r>
            <a:r>
              <a:rPr lang="en-US" altLang="zh-CN" sz="1800" dirty="0">
                <a:solidFill>
                  <a:srgbClr val="C00000"/>
                </a:solidFill>
              </a:rPr>
              <a:t>sbuffer</a:t>
            </a:r>
            <a:r>
              <a:rPr lang="zh-CN" altLang="en-US" sz="1800" dirty="0">
                <a:solidFill>
                  <a:srgbClr val="C00000"/>
                </a:solidFill>
              </a:rPr>
              <a:t>，保存有</a:t>
            </a:r>
            <a:r>
              <a:rPr lang="en-US" altLang="zh-CN" sz="1800" dirty="0">
                <a:solidFill>
                  <a:srgbClr val="C00000"/>
                </a:solidFill>
              </a:rPr>
              <a:t>shellTask</a:t>
            </a:r>
            <a:r>
              <a:rPr lang="zh-CN" altLang="en-US" sz="1800" dirty="0">
                <a:solidFill>
                  <a:srgbClr val="C00000"/>
                </a:solidFill>
              </a:rPr>
              <a:t>任务的数据内容</a:t>
            </a:r>
          </a:p>
        </p:txBody>
      </p:sp>
      <p:cxnSp>
        <p:nvCxnSpPr>
          <p:cNvPr id="29708" name="直接连接符 3"/>
          <p:cNvCxnSpPr/>
          <p:nvPr/>
        </p:nvCxnSpPr>
        <p:spPr>
          <a:xfrm flipH="1">
            <a:off x="4567238" y="1276350"/>
            <a:ext cx="377825" cy="325438"/>
          </a:xfrm>
          <a:prstGeom prst="line">
            <a:avLst/>
          </a:prstGeom>
          <a:ln w="19050" cap="flat" cmpd="sng">
            <a:solidFill>
              <a:srgbClr val="C0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EF85E3DA-6B55-029C-CE26-EC4635EC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B5F325-9DE4-D06A-E31E-4ACDA105418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5CB4BEC-C804-7817-4B38-C8FAC2CA5B4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24" name="Text Placeholder 3"/>
          <p:cNvSpPr txBox="1"/>
          <p:nvPr/>
        </p:nvSpPr>
        <p:spPr>
          <a:xfrm>
            <a:off x="8153400" y="2290763"/>
            <a:ext cx="3736975" cy="7381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首先要判断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cirbufCB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的状态，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cirbufCB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存在而且状态为已使用，那么可以继续写入操作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30725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833563"/>
            <a:ext cx="7799388" cy="4211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6" name="矩形 3"/>
          <p:cNvSpPr/>
          <p:nvPr/>
        </p:nvSpPr>
        <p:spPr>
          <a:xfrm>
            <a:off x="338138" y="3429000"/>
            <a:ext cx="7026275" cy="2462213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0727" name="Text Placeholder 3"/>
          <p:cNvSpPr txBox="1"/>
          <p:nvPr/>
        </p:nvSpPr>
        <p:spPr>
          <a:xfrm>
            <a:off x="6940550" y="6178550"/>
            <a:ext cx="1687513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los_cir_buf.c</a:t>
            </a:r>
          </a:p>
        </p:txBody>
      </p:sp>
      <p:sp>
        <p:nvSpPr>
          <p:cNvPr id="30728" name="Text Placeholder 3"/>
          <p:cNvSpPr txBox="1"/>
          <p:nvPr/>
        </p:nvSpPr>
        <p:spPr>
          <a:xfrm>
            <a:off x="8258175" y="3997325"/>
            <a:ext cx="3736975" cy="14779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在该函数中，在进行写操作之前，会先获取循环缓冲区的自旋锁，然后根据循环缓冲块中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startIdx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endIdx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的相对位置不同而采用不同的写入方式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在写操作完成后，释放自旋锁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0D5676D-158A-72FD-B1D7-BB521821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147C2B-8472-9113-8B64-7F6EC72BC1F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73E54B-ADDF-3217-62A0-24F8DF33877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8" name="Text Placeholder 3"/>
          <p:cNvSpPr txBox="1"/>
          <p:nvPr/>
        </p:nvSpPr>
        <p:spPr>
          <a:xfrm>
            <a:off x="7315200" y="2776538"/>
            <a:ext cx="4635500" cy="24622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当开始位置在前面，表示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fifo[startIdx : endIdx]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是已写入数据的部分，此时需要写入的数据可以直接从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endIdx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开始写入，可写入长度为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right=cirbufCB-&gt;size-endIdx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如果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right&gt;=size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，那么只需要写入一次，反之，则需要分成两次写。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如果需要第二次写，则需要将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endIdx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的位置重置为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31749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8" y="1625600"/>
            <a:ext cx="6870700" cy="5060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0" name="矩形 3"/>
          <p:cNvSpPr/>
          <p:nvPr/>
        </p:nvSpPr>
        <p:spPr>
          <a:xfrm>
            <a:off x="466725" y="4605338"/>
            <a:ext cx="5849938" cy="81121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1751" name="Text Placeholder 3"/>
          <p:cNvSpPr txBox="1"/>
          <p:nvPr/>
        </p:nvSpPr>
        <p:spPr>
          <a:xfrm>
            <a:off x="7088188" y="6564313"/>
            <a:ext cx="168592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los_cir_buf.c</a:t>
            </a:r>
          </a:p>
        </p:txBody>
      </p:sp>
      <p:sp>
        <p:nvSpPr>
          <p:cNvPr id="31752" name="文本框 6"/>
          <p:cNvSpPr txBox="1"/>
          <p:nvPr/>
        </p:nvSpPr>
        <p:spPr>
          <a:xfrm>
            <a:off x="4086225" y="1873250"/>
            <a:ext cx="41592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小</a:t>
            </a:r>
          </a:p>
        </p:txBody>
      </p:sp>
      <p:sp>
        <p:nvSpPr>
          <p:cNvPr id="31753" name="文本框 7"/>
          <p:cNvSpPr txBox="1"/>
          <p:nvPr/>
        </p:nvSpPr>
        <p:spPr>
          <a:xfrm>
            <a:off x="258763" y="1828800"/>
            <a:ext cx="417512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大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BB43023-9705-AD94-A11F-59093B8E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2C621F2-4E6A-3C69-3C3B-8D7A21FEF30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6AEDCA0-2CF5-73B5-229B-701417CF69F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66675" y="185169"/>
            <a:ext cx="3495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OsConsoleCreate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887980"/>
            <a:ext cx="7406005" cy="25628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0735" y="1322705"/>
            <a:ext cx="10589895" cy="12547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/>
              <a:t>给</a:t>
            </a:r>
            <a:r>
              <a:rPr lang="en-US" altLang="zh-CN" sz="2800"/>
              <a:t>Console_CB</a:t>
            </a:r>
            <a:r>
              <a:rPr lang="zh-CN" altLang="en-US" sz="2800"/>
              <a:t>赋值的基础部分。</a:t>
            </a:r>
          </a:p>
          <a:p>
            <a:r>
              <a:rPr lang="zh-CN" altLang="en-US" sz="2800"/>
              <a:t>最后如果出来是个NULL就说明有问题，问题又分很多种，总之都会返回NULL。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5" y="2721610"/>
            <a:ext cx="3733800" cy="3476625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00FFC1-ACD5-24EF-E325-5FE5EF047D7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2" name="Text Placeholder 3"/>
          <p:cNvSpPr txBox="1"/>
          <p:nvPr/>
        </p:nvSpPr>
        <p:spPr>
          <a:xfrm>
            <a:off x="8388350" y="3179763"/>
            <a:ext cx="3581400" cy="984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当开始位置在后面，表示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fifo[endIdx : startIdx]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是未写入数据的部分，此时需要写入的数据可以直接从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endIdx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开始写入，可写入长度为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startIdx-endIdx</a:t>
            </a:r>
          </a:p>
        </p:txBody>
      </p:sp>
      <p:pic>
        <p:nvPicPr>
          <p:cNvPr id="3277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651000"/>
            <a:ext cx="7908925" cy="4679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4" name="矩形 3"/>
          <p:cNvSpPr/>
          <p:nvPr/>
        </p:nvSpPr>
        <p:spPr>
          <a:xfrm>
            <a:off x="468313" y="4656138"/>
            <a:ext cx="7572375" cy="20955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2775" name="Text Placeholder 3"/>
          <p:cNvSpPr txBox="1"/>
          <p:nvPr/>
        </p:nvSpPr>
        <p:spPr>
          <a:xfrm>
            <a:off x="7137400" y="6405563"/>
            <a:ext cx="1685925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los_cir_buf.c</a:t>
            </a:r>
          </a:p>
        </p:txBody>
      </p:sp>
      <p:sp>
        <p:nvSpPr>
          <p:cNvPr id="32776" name="文本框 8"/>
          <p:cNvSpPr txBox="1"/>
          <p:nvPr/>
        </p:nvSpPr>
        <p:spPr>
          <a:xfrm>
            <a:off x="4254500" y="2017713"/>
            <a:ext cx="41592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小</a:t>
            </a:r>
          </a:p>
        </p:txBody>
      </p:sp>
      <p:sp>
        <p:nvSpPr>
          <p:cNvPr id="32777" name="文本框 9"/>
          <p:cNvSpPr txBox="1"/>
          <p:nvPr/>
        </p:nvSpPr>
        <p:spPr>
          <a:xfrm>
            <a:off x="425450" y="1973263"/>
            <a:ext cx="417513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F7343A-8F99-65D2-AF37-3A678CCB000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D115AB-C07E-6BAB-4200-B8BD41C94F6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6" name="Text Placeholder 3"/>
          <p:cNvSpPr txBox="1"/>
          <p:nvPr/>
        </p:nvSpPr>
        <p:spPr>
          <a:xfrm>
            <a:off x="8104188" y="2190750"/>
            <a:ext cx="3706812" cy="9858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当任务创建成功以后，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ConsoleSendTask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会发送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CONSOLE_SEND_TASK_RUNNING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事件，这个事件会被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OsConsoleBufInit()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接收到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pic>
        <p:nvPicPr>
          <p:cNvPr id="33797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3" y="1384300"/>
            <a:ext cx="7766050" cy="5124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8" name="矩形 3"/>
          <p:cNvSpPr/>
          <p:nvPr/>
        </p:nvSpPr>
        <p:spPr>
          <a:xfrm>
            <a:off x="338138" y="2628900"/>
            <a:ext cx="7510462" cy="306388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3799" name="矩形 4"/>
          <p:cNvSpPr/>
          <p:nvPr/>
        </p:nvSpPr>
        <p:spPr>
          <a:xfrm>
            <a:off x="338138" y="2935288"/>
            <a:ext cx="7510462" cy="3019425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3800" name="Text Placeholder 3"/>
          <p:cNvSpPr txBox="1"/>
          <p:nvPr/>
        </p:nvSpPr>
        <p:spPr>
          <a:xfrm>
            <a:off x="8147050" y="3429000"/>
            <a:ext cx="3706813" cy="29543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此后，该任务一直等待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CONSOLE_CIRBUF_EVENT | CONSOLE_SEND_TASK_EXIT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这两个事件的发生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CONSOLE_CIRBUF_EVENT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：表明控制台循环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发生，将读取循环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cirbuf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的内容到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中，并将内容输出到终端设备（由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DoWrite()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发出）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CONSOLE_SEND_TASK_EXIT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：任务退出，将会退出循环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33801" name="矩形 6"/>
          <p:cNvSpPr/>
          <p:nvPr/>
        </p:nvSpPr>
        <p:spPr>
          <a:xfrm>
            <a:off x="895350" y="4860925"/>
            <a:ext cx="5295900" cy="534988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3802" name="Text Placeholder 3"/>
          <p:cNvSpPr txBox="1"/>
          <p:nvPr/>
        </p:nvSpPr>
        <p:spPr>
          <a:xfrm>
            <a:off x="6965950" y="6567488"/>
            <a:ext cx="1138238" cy="247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console.c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CC9D88-C918-95A0-05BF-CD18179B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22EE49-C0F7-CDF9-1A72-63695B1ACC5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35152A-33D4-35F5-CE20-CB1434DA729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0" name="Text Placeholder 3"/>
          <p:cNvSpPr txBox="1"/>
          <p:nvPr/>
        </p:nvSpPr>
        <p:spPr>
          <a:xfrm>
            <a:off x="8774113" y="2128838"/>
            <a:ext cx="3079750" cy="246221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ConsoleSendTask()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函数中需要将循环缓冲块的数据读取到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buf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中，需要调用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LOS_CirBufRead()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函数。该函数的具体思路与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LOS_CirBufWrite()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函数相似，只是操作上相反。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读取的时候不是一循环一字符了，因为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size=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循环缓冲块已使用的大小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34821" name="Text Placeholder 3"/>
          <p:cNvSpPr txBox="1"/>
          <p:nvPr/>
        </p:nvSpPr>
        <p:spPr>
          <a:xfrm>
            <a:off x="7373938" y="5919788"/>
            <a:ext cx="168592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los_cir_buf.c</a:t>
            </a:r>
          </a:p>
        </p:txBody>
      </p:sp>
      <p:pic>
        <p:nvPicPr>
          <p:cNvPr id="3482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128838"/>
            <a:ext cx="8491538" cy="3790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3" name="矩形 3"/>
          <p:cNvSpPr/>
          <p:nvPr/>
        </p:nvSpPr>
        <p:spPr>
          <a:xfrm>
            <a:off x="338138" y="4386263"/>
            <a:ext cx="8180387" cy="82391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9B54006-8F27-2871-09AE-D13B0E4B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2AFEC8-EE75-86BB-50E4-1170A9D3C06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7A0659-88D2-5872-1518-4CCA342E3C9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844" name="Text Placeholder 3"/>
          <p:cNvSpPr txBox="1"/>
          <p:nvPr/>
        </p:nvSpPr>
        <p:spPr>
          <a:xfrm>
            <a:off x="8477250" y="6564313"/>
            <a:ext cx="168592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los_cir_buf.c</a:t>
            </a:r>
          </a:p>
        </p:txBody>
      </p:sp>
      <p:pic>
        <p:nvPicPr>
          <p:cNvPr id="3584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576388"/>
            <a:ext cx="8288338" cy="5153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6" name="矩形 3"/>
          <p:cNvSpPr/>
          <p:nvPr/>
        </p:nvSpPr>
        <p:spPr>
          <a:xfrm>
            <a:off x="363538" y="4725988"/>
            <a:ext cx="7907337" cy="96361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5847" name="Text Placeholder 3"/>
          <p:cNvSpPr txBox="1"/>
          <p:nvPr/>
        </p:nvSpPr>
        <p:spPr>
          <a:xfrm>
            <a:off x="8907463" y="3556000"/>
            <a:ext cx="2617787" cy="4937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读取是从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startIdx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开始读取的，与写操作相似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35848" name="文本框 6"/>
          <p:cNvSpPr txBox="1"/>
          <p:nvPr/>
        </p:nvSpPr>
        <p:spPr>
          <a:xfrm>
            <a:off x="4086225" y="1873250"/>
            <a:ext cx="41592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小</a:t>
            </a:r>
          </a:p>
        </p:txBody>
      </p:sp>
      <p:sp>
        <p:nvSpPr>
          <p:cNvPr id="35849" name="文本框 7"/>
          <p:cNvSpPr txBox="1"/>
          <p:nvPr/>
        </p:nvSpPr>
        <p:spPr>
          <a:xfrm>
            <a:off x="258763" y="1828800"/>
            <a:ext cx="417512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B59C857-F33A-FBA5-1C31-C947DD8B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516013-2638-E23D-8EA0-35C3C5F9518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2CD324-6EA3-E2A0-F346-3611D59D7BD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矩形 37"/>
          <p:cNvSpPr/>
          <p:nvPr/>
        </p:nvSpPr>
        <p:spPr>
          <a:xfrm>
            <a:off x="0" y="349250"/>
            <a:ext cx="2998788" cy="4619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管理环形缓冲区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8" name="Text Placeholder 3"/>
          <p:cNvSpPr txBox="1"/>
          <p:nvPr/>
        </p:nvSpPr>
        <p:spPr>
          <a:xfrm>
            <a:off x="8264525" y="3508375"/>
            <a:ext cx="2617788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读取是从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startIdx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开始读取的，与写操作相似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36869" name="Text Placeholder 3"/>
          <p:cNvSpPr txBox="1"/>
          <p:nvPr/>
        </p:nvSpPr>
        <p:spPr>
          <a:xfrm>
            <a:off x="6278563" y="6427788"/>
            <a:ext cx="168592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los_cir_buf.c</a:t>
            </a:r>
          </a:p>
        </p:txBody>
      </p:sp>
      <p:pic>
        <p:nvPicPr>
          <p:cNvPr id="36870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8" y="1674813"/>
            <a:ext cx="7083425" cy="4752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71" name="矩形 3"/>
          <p:cNvSpPr/>
          <p:nvPr/>
        </p:nvSpPr>
        <p:spPr>
          <a:xfrm>
            <a:off x="585788" y="4700588"/>
            <a:ext cx="6665912" cy="290512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6872" name="文本框 6"/>
          <p:cNvSpPr txBox="1"/>
          <p:nvPr/>
        </p:nvSpPr>
        <p:spPr>
          <a:xfrm>
            <a:off x="4413250" y="1887538"/>
            <a:ext cx="415925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小</a:t>
            </a:r>
          </a:p>
        </p:txBody>
      </p:sp>
      <p:sp>
        <p:nvSpPr>
          <p:cNvPr id="36873" name="文本框 7"/>
          <p:cNvSpPr txBox="1"/>
          <p:nvPr/>
        </p:nvSpPr>
        <p:spPr>
          <a:xfrm>
            <a:off x="585788" y="1843088"/>
            <a:ext cx="417512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C00000"/>
                </a:solidFill>
              </a:rPr>
              <a:t>大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861D03D-0FAD-FDBC-FE0F-29531582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905B56-F803-E7FE-9533-116661E8B81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11962E-3746-E0E4-1D72-69A6AB593BC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矩形 37"/>
          <p:cNvSpPr/>
          <p:nvPr/>
        </p:nvSpPr>
        <p:spPr>
          <a:xfrm>
            <a:off x="503238" y="363538"/>
            <a:ext cx="2998787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注销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2" name="Text Placeholder 3"/>
          <p:cNvSpPr txBox="1"/>
          <p:nvPr/>
        </p:nvSpPr>
        <p:spPr>
          <a:xfrm>
            <a:off x="9188450" y="2482850"/>
            <a:ext cx="2617788" cy="27082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在结束控制台前，会执行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system_console_deinit()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，在该函数中，会调用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OsConsoleDelete()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函数删除控制台，删除的过程包括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OsConsoleBufDeinit()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会回收环形缓存区，而之后的函数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LOS_Memfree()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回收控制块本身占用的内存，其中包括了位于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consoleCB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中的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fifo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37893" name="Text Placeholder 3"/>
          <p:cNvSpPr txBox="1"/>
          <p:nvPr/>
        </p:nvSpPr>
        <p:spPr>
          <a:xfrm>
            <a:off x="7604125" y="5894388"/>
            <a:ext cx="1685925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los_cir_buf.c</a:t>
            </a:r>
          </a:p>
        </p:txBody>
      </p:sp>
      <p:pic>
        <p:nvPicPr>
          <p:cNvPr id="3789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2266950"/>
            <a:ext cx="8763000" cy="3533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5" name="矩形 3"/>
          <p:cNvSpPr/>
          <p:nvPr/>
        </p:nvSpPr>
        <p:spPr>
          <a:xfrm>
            <a:off x="557213" y="4232275"/>
            <a:ext cx="6053137" cy="290513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37896" name="矩形 3"/>
          <p:cNvSpPr/>
          <p:nvPr/>
        </p:nvSpPr>
        <p:spPr>
          <a:xfrm>
            <a:off x="503238" y="5016500"/>
            <a:ext cx="6783387" cy="269875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52FE12-8F58-7C65-CF8E-32BBB655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BA233D-DE3F-0679-EC71-C22AD8021C6A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0CB737-9194-13D9-0923-39A356BF766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矩形 37"/>
          <p:cNvSpPr/>
          <p:nvPr/>
        </p:nvSpPr>
        <p:spPr>
          <a:xfrm>
            <a:off x="503238" y="363538"/>
            <a:ext cx="2998787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注销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6" name="Text Placeholder 3"/>
          <p:cNvSpPr txBox="1"/>
          <p:nvPr/>
        </p:nvSpPr>
        <p:spPr>
          <a:xfrm>
            <a:off x="3016250" y="4175125"/>
            <a:ext cx="6159500" cy="7381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      在这个函数中，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consoleCB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cirBufSendCb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被置为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NULL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，然后发送了一个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CONSOLE_SEND_TASK_EXIT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事件，这个事件会被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ConsoleSendTask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接收到，使其退出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while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死循环。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38917" name="Text Placeholder 3"/>
          <p:cNvSpPr txBox="1"/>
          <p:nvPr/>
        </p:nvSpPr>
        <p:spPr>
          <a:xfrm>
            <a:off x="10194925" y="3429000"/>
            <a:ext cx="1685925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374775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i="1" dirty="0"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los_cir_buf.c</a:t>
            </a:r>
          </a:p>
        </p:txBody>
      </p:sp>
      <p:pic>
        <p:nvPicPr>
          <p:cNvPr id="38918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8" y="1987550"/>
            <a:ext cx="10675937" cy="1393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9" name="矩形 3"/>
          <p:cNvSpPr/>
          <p:nvPr/>
        </p:nvSpPr>
        <p:spPr>
          <a:xfrm>
            <a:off x="971550" y="3022600"/>
            <a:ext cx="5813425" cy="358775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endParaRPr lang="zh-CN" altLang="en-US" sz="18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CC399D7-1891-41C5-1F2A-754DF2CC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0BD716-4DDB-EDA8-9991-CB982A34B45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BC772F-06A8-4F4C-85B9-9A597378F7F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58115" y="95250"/>
            <a:ext cx="28060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</a:p>
        </p:txBody>
      </p:sp>
      <p:pic>
        <p:nvPicPr>
          <p:cNvPr id="14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45" y="1963420"/>
            <a:ext cx="6033770" cy="323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" y="2187575"/>
            <a:ext cx="10273030" cy="278701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290060" y="5535930"/>
            <a:ext cx="62445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如果控制台还没有绑定Shell的客户端，那就给它绑定一个客户端任务来接受终端的输入。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F60CD7-6AA7-F7E6-D262-BA29D238468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58115" y="95250"/>
            <a:ext cx="28060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16610" y="1178560"/>
            <a:ext cx="881189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被调用的场合：主要是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ShellEntryInit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在调用它，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shell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客户端需要一个控制台。</a:t>
            </a:r>
            <a:endParaRPr lang="zh-CN" altLang="en-US" sz="20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49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790065"/>
            <a:ext cx="3195320" cy="47205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925060" y="1974215"/>
            <a:ext cx="5080000" cy="9220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另外，控制台部分里面</a:t>
            </a:r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</a:rPr>
              <a:t>ConsoleIoctl</a:t>
            </a:r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是对控制台</a:t>
            </a:r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</a:rPr>
              <a:t>i/o</a:t>
            </a:r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操作的函数，是全局变量</a:t>
            </a:r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</a:rPr>
              <a:t>g_consoleDevOps.ioctl</a:t>
            </a:r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函数指针指向的地方。</a:t>
            </a:r>
            <a:endParaRPr lang="zh-CN" altLang="en-US" sz="18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0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3429000"/>
            <a:ext cx="7985760" cy="2494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BB8300-F47D-7E32-D942-8A3E982142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548F0F5-294A-8E0B-D8B6-087EDD0135D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58115" y="95250"/>
            <a:ext cx="28060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1535" y="1356995"/>
            <a:ext cx="10362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为何要在此处设置当前进程的组ID?</a:t>
            </a:r>
          </a:p>
          <a:p>
            <a:r>
              <a:rPr lang="zh-CN" altLang="en-US"/>
              <a:t>这个语句是把当前进程的组id设置成OsGetUserInitProcessID()的返回值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" y="2180590"/>
            <a:ext cx="9915525" cy="25431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80415" y="5010785"/>
            <a:ext cx="994918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1800">
                <a:ea typeface="宋体" panose="02010600030101010101" pitchFamily="2" charset="-122"/>
              </a:rPr>
              <a:t>进程组和会话是为了支持</a:t>
            </a:r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shell</a:t>
            </a:r>
            <a:r>
              <a:rPr lang="zh-CN" sz="1800">
                <a:ea typeface="宋体" panose="02010600030101010101" pitchFamily="2" charset="-122"/>
              </a:rPr>
              <a:t>作业控制而引入的概念。当有新的用户登录</a:t>
            </a:r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</a:rPr>
              <a:t>Linux</a:t>
            </a:r>
            <a:r>
              <a:rPr lang="zh-CN" sz="1800">
                <a:ea typeface="宋体" panose="02010600030101010101" pitchFamily="2" charset="-122"/>
              </a:rPr>
              <a:t>时，登录进程会为这个用户创建一个会话。用户的登录</a:t>
            </a:r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</a:rPr>
              <a:t>shell</a:t>
            </a:r>
            <a:r>
              <a:rPr lang="zh-CN" sz="1800">
                <a:ea typeface="宋体" panose="02010600030101010101" pitchFamily="2" charset="-122"/>
              </a:rPr>
              <a:t>就是会话的首进程。会话的首进程</a:t>
            </a:r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</a:rPr>
              <a:t>ID</a:t>
            </a:r>
            <a:r>
              <a:rPr lang="zh-CN" sz="1800">
                <a:ea typeface="宋体" panose="02010600030101010101" pitchFamily="2" charset="-122"/>
              </a:rPr>
              <a:t>会作为整个会话的</a:t>
            </a:r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</a:rPr>
              <a:t>ID</a:t>
            </a:r>
            <a:r>
              <a:rPr lang="zh-CN" sz="1800">
                <a:ea typeface="宋体" panose="02010600030101010101" pitchFamily="2" charset="-122"/>
              </a:rPr>
              <a:t>。会话是一个或多个进程组的集合，囊括了登录用户的所有活动。</a:t>
            </a:r>
            <a:endParaRPr lang="en-US" sz="180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sz="180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</a:rPr>
              <a:t>OsGetUserInitProcessID()</a:t>
            </a:r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是用户态的根进程</a:t>
            </a:r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</a:rPr>
              <a:t>id</a:t>
            </a:r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，也就是所有用户进程的祖先</a:t>
            </a:r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</a:rPr>
              <a:t>--1</a:t>
            </a:r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号进程（</a:t>
            </a:r>
            <a:r>
              <a:rPr lang="en-US" sz="1800">
                <a:latin typeface="Calibri" panose="020F0502020204030204" pitchFamily="34" charset="0"/>
                <a:ea typeface="宋体" panose="02010600030101010101" pitchFamily="2" charset="-122"/>
              </a:rPr>
              <a:t>init</a:t>
            </a:r>
            <a:r>
              <a:rPr lang="zh-CN" sz="1800">
                <a:latin typeface="Calibri" panose="020F0502020204030204" pitchFamily="34" charset="0"/>
                <a:ea typeface="宋体" panose="02010600030101010101" pitchFamily="2" charset="-122"/>
              </a:rPr>
              <a:t>进程）。</a:t>
            </a:r>
            <a:endParaRPr lang="zh-CN" altLang="en-US" sz="18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A84C5BE-9C67-F7F4-016F-6594419699E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801794A-A15E-3E04-B95C-CDAD088B00F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66675" y="225425"/>
            <a:ext cx="3495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OsConsoleCreate</a:t>
            </a:r>
          </a:p>
        </p:txBody>
      </p:sp>
      <p:pic>
        <p:nvPicPr>
          <p:cNvPr id="19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" y="1130300"/>
            <a:ext cx="5868035" cy="459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20"/>
          <p:cNvPicPr>
            <a:picLocks noChangeAspect="1"/>
          </p:cNvPicPr>
          <p:nvPr/>
        </p:nvPicPr>
        <p:blipFill>
          <a:blip r:embed="rId3"/>
          <a:srcRect l="31373"/>
          <a:stretch>
            <a:fillRect/>
          </a:stretch>
        </p:blipFill>
        <p:spPr>
          <a:xfrm>
            <a:off x="6543675" y="1487805"/>
            <a:ext cx="5207635" cy="441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894455" y="3981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函数内给</a:t>
            </a:r>
            <a:r>
              <a:rPr lang="en-US" altLang="zh-CN"/>
              <a:t>console_cb</a:t>
            </a:r>
            <a:r>
              <a:rPr lang="zh-CN" altLang="en-US"/>
              <a:t>赋值的流程图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396" y="766445"/>
            <a:ext cx="7596774" cy="6101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4375" y="2291715"/>
            <a:ext cx="7051040" cy="26885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58115" y="95250"/>
            <a:ext cx="28060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</a:p>
        </p:txBody>
      </p:sp>
      <p:pic>
        <p:nvPicPr>
          <p:cNvPr id="151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685" y="854075"/>
            <a:ext cx="9418320" cy="1243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862455" y="2334260"/>
            <a:ext cx="7949565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200">
                <a:latin typeface="Calibri" panose="020F0502020204030204" pitchFamily="34" charset="0"/>
                <a:ea typeface="宋体" panose="02010600030101010101" pitchFamily="2" charset="-122"/>
              </a:rPr>
              <a:t>如果一个控制台还没有绑定过</a:t>
            </a:r>
            <a:r>
              <a:rPr lang="en-US" sz="2200">
                <a:latin typeface="Calibri" panose="020F0502020204030204" pitchFamily="34" charset="0"/>
                <a:ea typeface="宋体" panose="02010600030101010101" pitchFamily="2" charset="-122"/>
              </a:rPr>
              <a:t>shell</a:t>
            </a:r>
            <a:r>
              <a:rPr lang="zh-CN" sz="2200">
                <a:latin typeface="Calibri" panose="020F0502020204030204" pitchFamily="34" charset="0"/>
                <a:ea typeface="宋体" panose="02010600030101010101" pitchFamily="2" charset="-122"/>
              </a:rPr>
              <a:t>任务，而鸿蒙系统：</a:t>
            </a:r>
            <a:endParaRPr lang="en-US" sz="1800">
              <a:solidFill>
                <a:srgbClr val="000000"/>
              </a:solidFill>
              <a:latin typeface="Consolas" panose="020B0609020204030204" charset="0"/>
            </a:endParaRPr>
          </a:p>
          <a:p>
            <a:r>
              <a:rPr lang="en-US" sz="1800">
                <a:solidFill>
                  <a:srgbClr val="000000"/>
                </a:solidFill>
                <a:latin typeface="Consolas" panose="020B0609020204030204" charset="0"/>
              </a:rPr>
              <a:t>g_shellCB </a:t>
            </a:r>
            <a:r>
              <a:rPr lang="en-US" sz="1800">
                <a:solidFill>
                  <a:srgbClr val="A67F59"/>
                </a:solidFill>
                <a:latin typeface="Consolas" panose="020B0609020204030204" charset="0"/>
              </a:rPr>
              <a:t>=</a:t>
            </a:r>
            <a:r>
              <a:rPr lang="en-US" sz="1800">
                <a:solidFill>
                  <a:srgbClr val="000000"/>
                </a:solidFill>
                <a:latin typeface="Consolas" panose="020B0609020204030204" charset="0"/>
              </a:rPr>
              <a:t> shellCB</a:t>
            </a:r>
            <a:r>
              <a:rPr lang="en-US" sz="1800">
                <a:solidFill>
                  <a:srgbClr val="5F6364"/>
                </a:solidFill>
                <a:latin typeface="Consolas" panose="020B0609020204030204" charset="0"/>
              </a:rPr>
              <a:t>;</a:t>
            </a:r>
            <a:r>
              <a:rPr lang="zh-CN" sz="1800">
                <a:solidFill>
                  <a:srgbClr val="708090"/>
                </a:solidFill>
                <a:cs typeface="Consolas" panose="020B0609020204030204" charset="0"/>
              </a:rPr>
              <a:t>//全局变量，说明鸿蒙同时只支持一个shell进程</a:t>
            </a:r>
            <a:endParaRPr lang="zh-CN" sz="2200"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r>
              <a:rPr lang="zh-CN" sz="2200">
                <a:latin typeface="Calibri" panose="020F0502020204030204" pitchFamily="34" charset="0"/>
                <a:ea typeface="宋体" panose="02010600030101010101" pitchFamily="2" charset="-122"/>
              </a:rPr>
              <a:t>所以这时候</a:t>
            </a:r>
            <a:r>
              <a:rPr lang="en-US" sz="2200">
                <a:latin typeface="Calibri" panose="020F0502020204030204" pitchFamily="34" charset="0"/>
                <a:ea typeface="宋体" panose="02010600030101010101" pitchFamily="2" charset="-122"/>
              </a:rPr>
              <a:t>shell</a:t>
            </a:r>
            <a:r>
              <a:rPr lang="zh-CN" sz="2200">
                <a:latin typeface="Calibri" panose="020F0502020204030204" pitchFamily="34" charset="0"/>
                <a:ea typeface="宋体" panose="02010600030101010101" pitchFamily="2" charset="-122"/>
              </a:rPr>
              <a:t>正在被创建，也就是把</a:t>
            </a:r>
            <a:r>
              <a:rPr lang="en-US" sz="2200">
                <a:latin typeface="Calibri" panose="020F0502020204030204" pitchFamily="34" charset="0"/>
                <a:ea typeface="宋体" panose="02010600030101010101" pitchFamily="2" charset="-122"/>
              </a:rPr>
              <a:t>shell</a:t>
            </a:r>
            <a:r>
              <a:rPr lang="zh-CN" sz="2200">
                <a:latin typeface="Calibri" panose="020F0502020204030204" pitchFamily="34" charset="0"/>
                <a:ea typeface="宋体" panose="02010600030101010101" pitchFamily="2" charset="-122"/>
              </a:rPr>
              <a:t>的创建进程的组</a:t>
            </a:r>
            <a:r>
              <a:rPr lang="en-US" sz="2200">
                <a:latin typeface="Calibri" panose="020F0502020204030204" pitchFamily="34" charset="0"/>
                <a:ea typeface="宋体" panose="02010600030101010101" pitchFamily="2" charset="-122"/>
              </a:rPr>
              <a:t>id</a:t>
            </a:r>
            <a:r>
              <a:rPr lang="zh-CN" sz="2200">
                <a:latin typeface="Calibri" panose="020F0502020204030204" pitchFamily="34" charset="0"/>
                <a:ea typeface="宋体" panose="02010600030101010101" pitchFamily="2" charset="-122"/>
              </a:rPr>
              <a:t>设成</a:t>
            </a:r>
            <a:r>
              <a:rPr lang="en-US" sz="2200">
                <a:latin typeface="Calibri" panose="020F0502020204030204" pitchFamily="34" charset="0"/>
                <a:ea typeface="宋体" panose="02010600030101010101" pitchFamily="2" charset="-122"/>
              </a:rPr>
              <a:t>1</a:t>
            </a:r>
            <a:r>
              <a:rPr lang="zh-CN" sz="2200">
                <a:latin typeface="Calibri" panose="020F0502020204030204" pitchFamily="34" charset="0"/>
                <a:ea typeface="宋体" panose="02010600030101010101" pitchFamily="2" charset="-122"/>
              </a:rPr>
              <a:t>号进程。</a:t>
            </a:r>
            <a:endParaRPr lang="zh-CN" altLang="en-US" sz="2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80160" y="3799205"/>
            <a:ext cx="7459345" cy="2504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739505" y="487362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最后在被</a:t>
            </a:r>
            <a:r>
              <a:rPr lang="en-US" altLang="zh-CN" sz="2000">
                <a:solidFill>
                  <a:srgbClr val="FF0000"/>
                </a:solidFill>
              </a:rPr>
              <a:t>main</a:t>
            </a:r>
            <a:r>
              <a:rPr lang="zh-CN" altLang="en-US" sz="2000">
                <a:solidFill>
                  <a:srgbClr val="FF0000"/>
                </a:solidFill>
              </a:rPr>
              <a:t>层层调用</a:t>
            </a:r>
          </a:p>
        </p:txBody>
      </p:sp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>
            <a:extLst>
              <a:ext uri="{FF2B5EF4-FFF2-40B4-BE49-F238E27FC236}">
                <a16:creationId xmlns:a16="http://schemas.microsoft.com/office/drawing/2014/main" id="{D59E8CDF-B620-4E8C-B787-7128127C83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48683" y="2180862"/>
            <a:ext cx="12240683" cy="22228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/>
          <a:p>
            <a:pPr algn="ctr" defTabSz="1219170" eaLnBrk="1" hangingPunct="1"/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B914676D-2707-4D58-98F3-655BBED91BC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43401" y="2884633"/>
            <a:ext cx="5634355" cy="914400"/>
          </a:xfrm>
          <a:prstGeom prst="rect">
            <a:avLst/>
          </a:prstGeom>
          <a:noFill/>
        </p:spPr>
        <p:txBody>
          <a:bodyPr wrap="square" lIns="63500" tIns="25400" rIns="63500" bIns="25400" anchor="ctr"/>
          <a:lstStyle/>
          <a:p>
            <a:pPr algn="ctr" defTabSz="1219170" eaLnBrk="1" hangingPunct="1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267" b="1" spc="400">
                <a:solidFill>
                  <a:srgbClr val="FFFFFF"/>
                </a:solidFill>
                <a:latin typeface="微软雅黑"/>
                <a:ea typeface="微软雅黑"/>
              </a:rPr>
              <a:t>敬请批评指正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1A3BC6-F6EA-4F46-A238-D5E70BE0475E}"/>
              </a:ext>
            </a:extLst>
          </p:cNvPr>
          <p:cNvGrpSpPr/>
          <p:nvPr/>
        </p:nvGrpSpPr>
        <p:grpSpPr>
          <a:xfrm>
            <a:off x="3599723" y="-1224"/>
            <a:ext cx="4437053" cy="769536"/>
            <a:chOff x="2483768" y="122390"/>
            <a:chExt cx="3327790" cy="57715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D42DF88-B883-46D2-B76B-7DCE5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7262" y="238477"/>
              <a:ext cx="2664296" cy="31114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E04374-D444-417B-8632-4FE8C583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3768" y="122390"/>
              <a:ext cx="576064" cy="577152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259C244-8D74-4468-AA86-20094C28A194}"/>
              </a:ext>
            </a:extLst>
          </p:cNvPr>
          <p:cNvSpPr/>
          <p:nvPr/>
        </p:nvSpPr>
        <p:spPr>
          <a:xfrm>
            <a:off x="8496267" y="34497"/>
            <a:ext cx="336037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defTabSz="1219170" eaLnBrk="1" hangingPunct="1"/>
            <a:endParaRPr lang="en-US" sz="2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defTabSz="1219170" eaLnBrk="1" hangingPunct="1"/>
            <a:endParaRPr lang="zh-CN" altLang="en-US" sz="2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C1D829A-63AA-4DF0-9139-1E5DDD71A72A}"/>
              </a:ext>
            </a:extLst>
          </p:cNvPr>
          <p:cNvCxnSpPr/>
          <p:nvPr/>
        </p:nvCxnSpPr>
        <p:spPr>
          <a:xfrm>
            <a:off x="47328" y="768312"/>
            <a:ext cx="12097344" cy="11627"/>
          </a:xfrm>
          <a:prstGeom prst="line">
            <a:avLst/>
          </a:prstGeom>
          <a:ln w="9525">
            <a:solidFill>
              <a:schemeClr val="accent6">
                <a:shade val="95000"/>
              </a:schemeClr>
            </a:solidFill>
            <a:prstDash val="solid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83948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66675" y="225425"/>
            <a:ext cx="3495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OsConsoleCBInit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75100" y="28702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初始化控制台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55010" y="747395"/>
            <a:ext cx="6609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实际上是让内核空间给分配CONSOLE_CB大小的空间还有名字的空间，并且只赋值了一部分描述符。</a:t>
            </a:r>
          </a:p>
        </p:txBody>
      </p:sp>
      <p:pic>
        <p:nvPicPr>
          <p:cNvPr id="12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5" y="1466215"/>
            <a:ext cx="5908675" cy="11499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82980" y="29902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第一步：申请CONSOLE_CB空间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9110" y="3672205"/>
            <a:ext cx="4744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OsConsoleCBInit内有个函数LOS_MemAlloc()，第二个参数是申请的空间大小</a:t>
            </a:r>
          </a:p>
        </p:txBody>
      </p:sp>
      <p:pic>
        <p:nvPicPr>
          <p:cNvPr id="13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" y="4703445"/>
            <a:ext cx="11588750" cy="113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6297295" y="2616200"/>
            <a:ext cx="4377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注意文件里的m_aucSysMem0=null，作为了传参传到申请内存（LOS_MemAlloc）这里，也就是pool参数，实际上这个参数是要作为内存池的地址。</a:t>
            </a:r>
          </a:p>
        </p:txBody>
      </p:sp>
      <p:pic>
        <p:nvPicPr>
          <p:cNvPr id="12293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25" y="4188460"/>
            <a:ext cx="11673840" cy="41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7E83FB-BE7D-03B7-0589-47214026F2D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66675" y="225425"/>
            <a:ext cx="3495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OsConsoleCBInit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75100" y="287020"/>
            <a:ext cx="479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初始化控制台</a:t>
            </a:r>
            <a:r>
              <a:rPr lang="en-US" altLang="zh-CN" sz="2400"/>
              <a:t>--</a:t>
            </a:r>
            <a:r>
              <a:rPr lang="zh-CN" altLang="en-US" sz="2400"/>
              <a:t>分配内存池空间</a:t>
            </a:r>
          </a:p>
        </p:txBody>
      </p:sp>
      <p:pic>
        <p:nvPicPr>
          <p:cNvPr id="12294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1178560"/>
            <a:ext cx="6974840" cy="1509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039100" y="126238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地址为空，转去调用：OsVmBootMemAlloc，返回g_vmBootMemBase这个变量的值，然后更新其值</a:t>
            </a:r>
          </a:p>
        </p:txBody>
      </p:sp>
      <p:pic>
        <p:nvPicPr>
          <p:cNvPr id="12296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" y="3199130"/>
            <a:ext cx="8093710" cy="3253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460105" y="3603625"/>
            <a:ext cx="32219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能成功调用到该函数并且不返回null的，只有开机的时候采用的分配方式。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66674" y="225426"/>
            <a:ext cx="3625431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OsVmBootMeAlloc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75100" y="287020"/>
            <a:ext cx="4966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初始化控制台</a:t>
            </a:r>
            <a:r>
              <a:rPr lang="en-US" altLang="zh-CN" sz="2400"/>
              <a:t>--</a:t>
            </a:r>
            <a:r>
              <a:rPr lang="zh-CN" altLang="en-US" sz="2400"/>
              <a:t>分配内存池空间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101715" y="1688465"/>
            <a:ext cx="5444490" cy="34766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实际上是用一个变量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g_kHeapInited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（内核堆空间初始化是否完成）去判断。一开始为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false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，初始化完成就改成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true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。之后不能再通过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OsVmBootMemAlloc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去分配内存。</a:t>
            </a:r>
          </a:p>
          <a:p>
            <a:endParaRPr lang="en-US" sz="200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OsVmBootMemAlloc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的内存分配方式很粗暴。要多少就把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g_vmBootMemBase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这个指针往后移多少，然后对齐。然后把原来的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charset="0"/>
              </a:rPr>
              <a:t>g_vmBootMemBase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的值对齐后返回。</a:t>
            </a:r>
          </a:p>
          <a:p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改后的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g_vmBootMemBase(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内核空间可用于分配的区域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)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，就当前面的不可以分配。</a:t>
            </a:r>
            <a:endParaRPr lang="zh-CN" altLang="en-US" sz="20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" y="1430655"/>
            <a:ext cx="5474970" cy="41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69570" y="5831205"/>
            <a:ext cx="9539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g_kHeapInited=true</a:t>
            </a:r>
            <a:r>
              <a:rPr lang="zh-CN" altLang="en-US">
                <a:solidFill>
                  <a:srgbClr val="FF0000"/>
                </a:solidFill>
              </a:rPr>
              <a:t>的赋值在OsSysMemInit</a:t>
            </a:r>
            <a:r>
              <a:rPr lang="en-US" altLang="zh-CN">
                <a:solidFill>
                  <a:srgbClr val="FF0000"/>
                </a:solidFill>
              </a:rPr>
              <a:t>(整个系统内存初始化)</a:t>
            </a:r>
            <a:r>
              <a:rPr lang="zh-CN" altLang="en-US">
                <a:solidFill>
                  <a:srgbClr val="FF0000"/>
                </a:solidFill>
              </a:rPr>
              <a:t>中，其调用：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580" y="5259705"/>
            <a:ext cx="4000500" cy="523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62375" y="946150"/>
            <a:ext cx="5818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不返回</a:t>
            </a:r>
            <a:r>
              <a:rPr lang="en-US" altLang="zh-CN"/>
              <a:t>null</a:t>
            </a:r>
            <a:r>
              <a:rPr lang="zh-CN" altLang="en-US"/>
              <a:t>就完成CONSOLE_CB空间的分配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D7501D-9F9B-82DB-FF8C-97BB73722DF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66675" y="225425"/>
            <a:ext cx="3495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OsConsoleCBInit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75100" y="287020"/>
            <a:ext cx="479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初始化控制台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87780" y="13874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第二步：基础赋值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054100" y="1986915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ConsoleID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还是原先传入的那个，进程组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id=-1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，然后把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shell_entry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初始化为无效值，因为这个时候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shellEntry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和</a:t>
            </a:r>
            <a:r>
              <a:rPr lang="en-US" sz="2000">
                <a:latin typeface="Calibri" panose="020F0502020204030204" pitchFamily="34" charset="0"/>
                <a:ea typeface="宋体" panose="02010600030101010101" pitchFamily="2" charset="-122"/>
              </a:rPr>
              <a:t>console</a:t>
            </a:r>
            <a:r>
              <a:rPr lang="zh-CN" sz="2000">
                <a:latin typeface="Calibri" panose="020F0502020204030204" pitchFamily="34" charset="0"/>
                <a:ea typeface="宋体" panose="02010600030101010101" pitchFamily="2" charset="-122"/>
              </a:rPr>
              <a:t>还没进行绑定。</a:t>
            </a:r>
            <a:endParaRPr lang="zh-CN" altLang="en-US" sz="20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6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85" y="3140710"/>
            <a:ext cx="1045273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054100" y="4154805"/>
            <a:ext cx="89820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申请CONSOLE名字的空间</a:t>
            </a:r>
          </a:p>
          <a:p>
            <a:r>
              <a:rPr lang="zh-CN" altLang="en-US" sz="2000"/>
              <a:t>如果申请成功了，跟上面一样，g_vmBootMemBase又往后移了一点。</a:t>
            </a:r>
            <a:r>
              <a:rPr lang="en-US" altLang="zh-CN" sz="2000"/>
              <a:t>console_CB-&gt;name</a:t>
            </a:r>
            <a:r>
              <a:rPr lang="zh-CN" altLang="en-US" sz="2000"/>
              <a:t>指向这一部分空间。</a:t>
            </a:r>
          </a:p>
          <a:p>
            <a:r>
              <a:rPr lang="zh-CN" altLang="en-US" sz="2000"/>
              <a:t>然后可以返回创建好的console_CB的地址（已初始化）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4100" y="5586730"/>
            <a:ext cx="8749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如果没有成功，就得把刚刚申请成功的console_CB空间释放回去。返回</a:t>
            </a:r>
            <a:r>
              <a:rPr lang="en-US" altLang="zh-CN" sz="2000"/>
              <a:t>null</a:t>
            </a:r>
            <a:r>
              <a:rPr lang="zh-CN" altLang="en-US" sz="2000"/>
              <a:t>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55700" y="6105525"/>
            <a:ext cx="7736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OsConsoleCBDeinit控制块取消初始化函数就是把两个空间都释放了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BA61FD-0C87-3DB4-3789-5E32991AF88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075396E-C496-9A48-0322-5130F0C6907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66675" y="225425"/>
            <a:ext cx="3495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OsConsoleBufInit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75100" y="287020"/>
            <a:ext cx="479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控制台缓存初始化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" y="1368425"/>
            <a:ext cx="11077575" cy="5095875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275DF0-9989-FCC7-5FF2-0E013E1A95C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E655243-5427-B8B0-967E-147BC29D5E9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0" name="直接连接符 34"/>
          <p:cNvCxnSpPr/>
          <p:nvPr/>
        </p:nvCxnSpPr>
        <p:spPr>
          <a:xfrm>
            <a:off x="8972550" y="400050"/>
            <a:ext cx="2938463" cy="0"/>
          </a:xfrm>
          <a:prstGeom prst="line">
            <a:avLst/>
          </a:prstGeom>
          <a:ln w="28575" cap="flat" cmpd="sng">
            <a:solidFill>
              <a:srgbClr val="F7F3C6"/>
            </a:solidFill>
            <a:prstDash val="solid"/>
            <a:headEnd type="none" w="med" len="med"/>
            <a:tailEnd type="none" w="med" len="med"/>
          </a:ln>
        </p:spPr>
      </p:cxnSp>
      <p:cxnSp>
        <p:nvCxnSpPr>
          <p:cNvPr id="3091" name="直接连接符 35"/>
          <p:cNvCxnSpPr/>
          <p:nvPr/>
        </p:nvCxnSpPr>
        <p:spPr>
          <a:xfrm>
            <a:off x="11544300" y="190500"/>
            <a:ext cx="1588" cy="1881188"/>
          </a:xfrm>
          <a:prstGeom prst="line">
            <a:avLst/>
          </a:prstGeom>
          <a:ln w="28575" cap="flat" cmpd="sng">
            <a:solidFill>
              <a:srgbClr val="F7F3C6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092" name="文本框 37"/>
          <p:cNvSpPr txBox="1"/>
          <p:nvPr/>
        </p:nvSpPr>
        <p:spPr>
          <a:xfrm>
            <a:off x="2668588" y="1157288"/>
            <a:ext cx="16052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讲解思路</a:t>
            </a:r>
          </a:p>
        </p:txBody>
      </p:sp>
      <p:cxnSp>
        <p:nvCxnSpPr>
          <p:cNvPr id="3093" name="直接连接符 39"/>
          <p:cNvCxnSpPr/>
          <p:nvPr/>
        </p:nvCxnSpPr>
        <p:spPr>
          <a:xfrm>
            <a:off x="2770188" y="1700213"/>
            <a:ext cx="6037262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3" name="文本框 2"/>
          <p:cNvSpPr txBox="1"/>
          <p:nvPr/>
        </p:nvSpPr>
        <p:spPr>
          <a:xfrm>
            <a:off x="1997710" y="2197735"/>
            <a:ext cx="937895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①初始化</a:t>
            </a:r>
            <a:r>
              <a:rPr lang="en-US" altLang="zh-CN" sz="2800" dirty="0"/>
              <a:t>Console(</a:t>
            </a:r>
            <a:r>
              <a:rPr lang="zh-CN" altLang="en-US" sz="2800" dirty="0"/>
              <a:t>附加前提</a:t>
            </a:r>
            <a:r>
              <a:rPr lang="en-US" altLang="zh-CN" sz="2800" dirty="0" err="1"/>
              <a:t>initcall</a:t>
            </a:r>
            <a:r>
              <a:rPr lang="zh-CN" altLang="en-US" sz="2800" dirty="0"/>
              <a:t>机制</a:t>
            </a:r>
            <a:r>
              <a:rPr lang="en-US" altLang="zh-CN" sz="2800" dirty="0"/>
              <a:t>)</a:t>
            </a:r>
          </a:p>
          <a:p>
            <a:r>
              <a:rPr lang="zh-CN" altLang="en-US" sz="2800" dirty="0"/>
              <a:t>②</a:t>
            </a:r>
            <a:r>
              <a:rPr lang="en-US" altLang="zh-CN" sz="2800" dirty="0"/>
              <a:t>Shell</a:t>
            </a:r>
            <a:r>
              <a:rPr lang="zh-CN" altLang="en-US" sz="2800" dirty="0"/>
              <a:t>客户端</a:t>
            </a:r>
          </a:p>
          <a:p>
            <a:r>
              <a:rPr lang="zh-CN" altLang="en-US" sz="2800" dirty="0"/>
              <a:t>③</a:t>
            </a:r>
            <a:r>
              <a:rPr lang="en-US" altLang="zh-CN" sz="2800" dirty="0"/>
              <a:t>Shell</a:t>
            </a:r>
            <a:r>
              <a:rPr lang="zh-CN" altLang="en-US" sz="2800" dirty="0"/>
              <a:t>服务端</a:t>
            </a:r>
          </a:p>
          <a:p>
            <a:r>
              <a:rPr lang="zh-CN" altLang="en-US" sz="2800" dirty="0"/>
              <a:t>④发送数据到虚拟终端任务</a:t>
            </a:r>
          </a:p>
          <a:p>
            <a:r>
              <a:rPr lang="zh-CN" altLang="en-US" sz="2800" dirty="0"/>
              <a:t>⑤</a:t>
            </a:r>
            <a:r>
              <a:rPr lang="en-US" altLang="zh-CN" sz="2800" dirty="0"/>
              <a:t>FIFO+</a:t>
            </a:r>
            <a:r>
              <a:rPr lang="zh-CN" altLang="en-US" sz="2800" dirty="0"/>
              <a:t>环形缓冲区</a:t>
            </a:r>
            <a:r>
              <a:rPr lang="en-US" altLang="zh-CN" sz="2800" dirty="0"/>
              <a:t>+shell</a:t>
            </a:r>
            <a:r>
              <a:rPr lang="zh-CN" altLang="en-US" sz="2800" dirty="0"/>
              <a:t>绑定</a:t>
            </a:r>
            <a:r>
              <a:rPr lang="en-US" altLang="zh-CN" sz="2800" dirty="0"/>
              <a:t>(</a:t>
            </a:r>
            <a:r>
              <a:rPr lang="zh-CN" altLang="en-US" sz="2800" dirty="0"/>
              <a:t>补充说明</a:t>
            </a:r>
            <a:r>
              <a:rPr lang="en-US" altLang="zh-CN" sz="2800" dirty="0"/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66675" y="225425"/>
            <a:ext cx="349567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LOS_SemCreate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71900" y="408940"/>
            <a:ext cx="479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创建控制台信号量</a:t>
            </a:r>
          </a:p>
        </p:txBody>
      </p:sp>
      <p:pic>
        <p:nvPicPr>
          <p:cNvPr id="141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650365"/>
            <a:ext cx="8975725" cy="115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068705"/>
            <a:ext cx="9298305" cy="55702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882015" y="3548380"/>
            <a:ext cx="4999990" cy="72009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73445" y="29159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g_unusedSemList</a:t>
            </a:r>
            <a:r>
              <a:rPr lang="zh-CN" altLang="en-US">
                <a:solidFill>
                  <a:srgbClr val="FF0000"/>
                </a:solidFill>
              </a:rPr>
              <a:t>：空闲的信号量链表</a:t>
            </a:r>
          </a:p>
          <a:p>
            <a:r>
              <a:rPr lang="zh-CN" altLang="en-US">
                <a:solidFill>
                  <a:srgbClr val="FF0000"/>
                </a:solidFill>
              </a:rPr>
              <a:t>看他长度是否为空</a:t>
            </a:r>
          </a:p>
        </p:txBody>
      </p:sp>
      <p:sp>
        <p:nvSpPr>
          <p:cNvPr id="4" name="矩形 3"/>
          <p:cNvSpPr/>
          <p:nvPr/>
        </p:nvSpPr>
        <p:spPr>
          <a:xfrm>
            <a:off x="973455" y="1532255"/>
            <a:ext cx="2251075" cy="31496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53150" y="47682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设置信号量结构体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3455" y="5400040"/>
            <a:ext cx="4025265" cy="17272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99760" y="5400040"/>
            <a:ext cx="539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这个</a:t>
            </a:r>
            <a:r>
              <a:rPr lang="en-US" altLang="zh-CN">
                <a:solidFill>
                  <a:srgbClr val="FF0000"/>
                </a:solidFill>
              </a:rPr>
              <a:t>semHandle</a:t>
            </a:r>
            <a:r>
              <a:rPr lang="zh-CN" altLang="en-US">
                <a:solidFill>
                  <a:srgbClr val="FF0000"/>
                </a:solidFill>
              </a:rPr>
              <a:t>就是</a:t>
            </a:r>
            <a:r>
              <a:rPr>
                <a:solidFill>
                  <a:srgbClr val="FF0000"/>
                </a:solidFill>
              </a:rPr>
              <a:t>consoleCB-&gt;consoleSem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629025" y="5895340"/>
            <a:ext cx="539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rgbClr val="FF0000"/>
                </a:solidFill>
              </a:rPr>
              <a:t>回调函数</a:t>
            </a:r>
            <a:r>
              <a:rPr lang="en-US" altLang="zh-CN">
                <a:solidFill>
                  <a:srgbClr val="FF0000"/>
                </a:solidFill>
              </a:rPr>
              <a:t>+</a:t>
            </a:r>
            <a:r>
              <a:rPr lang="zh-CN" altLang="en-US">
                <a:solidFill>
                  <a:srgbClr val="FF0000"/>
                </a:solidFill>
              </a:rPr>
              <a:t>更新信号量</a:t>
            </a:r>
          </a:p>
        </p:txBody>
      </p:sp>
      <p:pic>
        <p:nvPicPr>
          <p:cNvPr id="153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895" y="2929890"/>
            <a:ext cx="8538845" cy="121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4" grpId="0" bldLvl="0" animBg="1"/>
      <p:bldP spid="6" grpId="0"/>
      <p:bldP spid="7" grpId="0" bldLvl="0" animBg="1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58115" y="95250"/>
            <a:ext cx="3492954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OsConsoleDevInit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98875" y="888047"/>
            <a:ext cx="479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控制台设备初始化</a:t>
            </a:r>
          </a:p>
        </p:txBody>
      </p:sp>
      <p:pic>
        <p:nvPicPr>
          <p:cNvPr id="14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453515"/>
            <a:ext cx="105283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268085" y="3060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去内存空间分配一个</a:t>
            </a:r>
            <a:r>
              <a:rPr lang="en-US" altLang="zh-CN">
                <a:solidFill>
                  <a:srgbClr val="FF0000"/>
                </a:solidFill>
              </a:rPr>
              <a:t>file*</a:t>
            </a:r>
            <a:r>
              <a:rPr lang="zh-CN" altLang="en-US">
                <a:solidFill>
                  <a:srgbClr val="FF0000"/>
                </a:solidFill>
              </a:rPr>
              <a:t>大小的空间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032000" y="41008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rgbClr val="FF0000"/>
                </a:solidFill>
              </a:rPr>
              <a:t>拿互斥锁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97880" y="42430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rgbClr val="FF0000"/>
                </a:solidFill>
              </a:rPr>
              <a:t>找到设备对应的</a:t>
            </a:r>
            <a:r>
              <a:rPr lang="en-US" altLang="zh-CN">
                <a:solidFill>
                  <a:srgbClr val="FF0000"/>
                </a:solidFill>
              </a:rPr>
              <a:t>vnode</a:t>
            </a:r>
            <a:r>
              <a:rPr lang="zh-CN" altLang="en-US">
                <a:solidFill>
                  <a:srgbClr val="FF0000"/>
                </a:solidFill>
              </a:rPr>
              <a:t>（通过路径查找索引结点）存在变量</a:t>
            </a:r>
            <a:r>
              <a:rPr lang="en-US" altLang="zh-CN">
                <a:solidFill>
                  <a:srgbClr val="FF0000"/>
                </a:solidFill>
              </a:rPr>
              <a:t>vnode</a:t>
            </a:r>
            <a:r>
              <a:rPr lang="zh-CN" altLang="en-US">
                <a:solidFill>
                  <a:srgbClr val="FF0000"/>
                </a:solidFill>
              </a:rPr>
              <a:t>里面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2015" y="5941695"/>
            <a:ext cx="8709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最后把console_CB的设备地址赋值（关联</a:t>
            </a:r>
            <a:r>
              <a:rPr lang="en-US" altLang="zh-CN"/>
              <a:t>vnode</a:t>
            </a:r>
            <a:r>
              <a:rPr lang="zh-CN" altLang="en-US"/>
              <a:t>结点）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58115" y="95250"/>
            <a:ext cx="3482232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OsConsoleDevInit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71900" y="408940"/>
            <a:ext cx="479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控制台设备初始化</a:t>
            </a:r>
          </a:p>
        </p:txBody>
      </p:sp>
      <p:pic>
        <p:nvPicPr>
          <p:cNvPr id="144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1117600"/>
            <a:ext cx="7919085" cy="5298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831215" y="1978660"/>
            <a:ext cx="3093085" cy="26479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8945" y="186436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关联到设备的</a:t>
            </a:r>
            <a:r>
              <a:rPr lang="en-US" altLang="zh-CN">
                <a:solidFill>
                  <a:srgbClr val="FF0000"/>
                </a:solidFill>
              </a:rPr>
              <a:t>vnode</a:t>
            </a:r>
            <a:r>
              <a:rPr lang="zh-CN" altLang="en-US">
                <a:solidFill>
                  <a:srgbClr val="FF0000"/>
                </a:solidFill>
              </a:rPr>
              <a:t>结点，跟前面的是同一个结点</a:t>
            </a:r>
          </a:p>
        </p:txBody>
      </p:sp>
      <p:sp>
        <p:nvSpPr>
          <p:cNvPr id="3" name="矩形 2"/>
          <p:cNvSpPr/>
          <p:nvPr/>
        </p:nvSpPr>
        <p:spPr>
          <a:xfrm>
            <a:off x="580390" y="4215765"/>
            <a:ext cx="5681980" cy="26479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58945" y="463994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g_consoleDevOps：控制台设备驱动程序,对统一的vfs接口的实现。实际上是很多函数指针的集合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637B65D-42A3-DA4A-3CD2-2080E41B7F4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/>
      <p:bldP spid="3" grpId="0" bldLvl="0" animBg="1"/>
      <p:bldP spid="7" grpId="0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58115" y="95250"/>
            <a:ext cx="3780336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OsConsoleDevInit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274469"/>
            <a:ext cx="6584314" cy="61250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36550" y="1821815"/>
            <a:ext cx="3389630" cy="107632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64000" y="1924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又找了一次结点</a:t>
            </a:r>
          </a:p>
        </p:txBody>
      </p:sp>
      <p:sp>
        <p:nvSpPr>
          <p:cNvPr id="9" name="矩形 8"/>
          <p:cNvSpPr/>
          <p:nvPr/>
        </p:nvSpPr>
        <p:spPr>
          <a:xfrm>
            <a:off x="336550" y="3671570"/>
            <a:ext cx="2501265" cy="6400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6270" y="5085080"/>
            <a:ext cx="3427730" cy="6400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61860" y="244221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相当于是把设备的结点跟控制台设备驱动程序绑定在一起了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811004-395A-E969-4CAC-6FE8C71CF69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58115" y="95250"/>
            <a:ext cx="3421108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OsConsoleFileInit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71900" y="408940"/>
            <a:ext cx="479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控制台文件实例初始化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" y="1295400"/>
            <a:ext cx="9260840" cy="49485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2160" y="2704465"/>
            <a:ext cx="4879975" cy="107632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81370" y="29902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再找一次</a:t>
            </a:r>
            <a:r>
              <a:rPr lang="en-US" altLang="zh-CN">
                <a:solidFill>
                  <a:srgbClr val="FF0000"/>
                </a:solidFill>
              </a:rPr>
              <a:t>vnode</a:t>
            </a:r>
          </a:p>
        </p:txBody>
      </p:sp>
      <p:sp>
        <p:nvSpPr>
          <p:cNvPr id="9" name="矩形 8"/>
          <p:cNvSpPr/>
          <p:nvPr/>
        </p:nvSpPr>
        <p:spPr>
          <a:xfrm>
            <a:off x="772160" y="3987800"/>
            <a:ext cx="8175625" cy="2241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046845" y="3987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filep</a:t>
            </a:r>
            <a:r>
              <a:rPr lang="zh-CN" altLang="en-US">
                <a:solidFill>
                  <a:srgbClr val="FF0000"/>
                </a:solidFill>
              </a:rPr>
              <a:t>赋值</a:t>
            </a:r>
          </a:p>
        </p:txBody>
      </p:sp>
      <p:sp>
        <p:nvSpPr>
          <p:cNvPr id="2" name="矩形 1"/>
          <p:cNvSpPr/>
          <p:nvPr/>
        </p:nvSpPr>
        <p:spPr>
          <a:xfrm>
            <a:off x="706120" y="5095240"/>
            <a:ext cx="2658745" cy="2241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58115" y="95250"/>
            <a:ext cx="280606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files_allocate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58837" y="845820"/>
            <a:ext cx="4794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控制台文件实例初始化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" y="1330325"/>
            <a:ext cx="7248525" cy="40100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25" y="4053205"/>
            <a:ext cx="7620000" cy="25241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59065" y="292354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filep</a:t>
            </a:r>
            <a:r>
              <a:rPr lang="zh-CN" altLang="en-US">
                <a:solidFill>
                  <a:srgbClr val="FF0000"/>
                </a:solidFill>
              </a:rPr>
              <a:t>被赋值成跟</a:t>
            </a:r>
            <a:r>
              <a:rPr lang="en-US" altLang="zh-CN">
                <a:solidFill>
                  <a:srgbClr val="FF0000"/>
                </a:solidFill>
              </a:rPr>
              <a:t>console_CB</a:t>
            </a:r>
            <a:r>
              <a:rPr lang="zh-CN" altLang="en-US">
                <a:solidFill>
                  <a:srgbClr val="FF0000"/>
                </a:solidFill>
              </a:rPr>
              <a:t>和</a:t>
            </a:r>
            <a:r>
              <a:rPr lang="en-US" altLang="zh-CN">
                <a:solidFill>
                  <a:srgbClr val="FF0000"/>
                </a:solidFill>
              </a:rPr>
              <a:t>vnode</a:t>
            </a:r>
            <a:r>
              <a:rPr lang="zh-CN" altLang="en-US">
                <a:solidFill>
                  <a:srgbClr val="FF0000"/>
                </a:solidFill>
              </a:rPr>
              <a:t>有关的底层表示形式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0"/>
          <p:cNvSpPr txBox="1"/>
          <p:nvPr/>
        </p:nvSpPr>
        <p:spPr>
          <a:xfrm>
            <a:off x="3657600" y="2586038"/>
            <a:ext cx="309880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endParaRPr lang="zh-CN" altLang="en-US" sz="7200" dirty="0">
              <a:solidFill>
                <a:srgbClr val="A7D6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2" name="文本框 42"/>
          <p:cNvSpPr txBox="1"/>
          <p:nvPr/>
        </p:nvSpPr>
        <p:spPr>
          <a:xfrm>
            <a:off x="3812540" y="2917462"/>
            <a:ext cx="449008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客户端任务</a:t>
            </a:r>
          </a:p>
        </p:txBody>
      </p:sp>
      <p:sp>
        <p:nvSpPr>
          <p:cNvPr id="4104" name="文本框 41"/>
          <p:cNvSpPr txBox="1"/>
          <p:nvPr/>
        </p:nvSpPr>
        <p:spPr>
          <a:xfrm>
            <a:off x="3209925" y="3627438"/>
            <a:ext cx="3098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endParaRPr lang="zh-CN" altLang="en-US" sz="3200" b="1" dirty="0">
              <a:solidFill>
                <a:srgbClr val="F7F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45"/>
          <p:cNvSpPr/>
          <p:nvPr/>
        </p:nvSpPr>
        <p:spPr>
          <a:xfrm>
            <a:off x="273684" y="177800"/>
            <a:ext cx="4252595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创建Shell服务端与客户端任务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57775" y="2773045"/>
            <a:ext cx="7134225" cy="40849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3970" y="5514975"/>
            <a:ext cx="24815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创建前的准备工作</a:t>
            </a:r>
            <a:endParaRPr lang="zh-CN" altLang="en-US" sz="2000">
              <a:solidFill>
                <a:srgbClr val="F1E5B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</a:endParaRPr>
          </a:p>
        </p:txBody>
      </p:sp>
      <p:pic>
        <p:nvPicPr>
          <p:cNvPr id="7" name="图片 6" descr="屏幕截图_20221214_20520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l="580"/>
          <a:stretch>
            <a:fillRect/>
          </a:stretch>
        </p:blipFill>
        <p:spPr>
          <a:xfrm>
            <a:off x="2995295" y="671830"/>
            <a:ext cx="9471660" cy="25920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t="-2102" r="33811" b="2102"/>
          <a:stretch>
            <a:fillRect/>
          </a:stretch>
        </p:blipFill>
        <p:spPr>
          <a:xfrm>
            <a:off x="0" y="3161030"/>
            <a:ext cx="5050155" cy="1369060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H="1" flipV="1">
            <a:off x="3969385" y="4571365"/>
            <a:ext cx="2456180" cy="11385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" name="矩形 5"/>
          <p:cNvSpPr/>
          <p:nvPr/>
        </p:nvSpPr>
        <p:spPr>
          <a:xfrm>
            <a:off x="5591810" y="293370"/>
            <a:ext cx="1242695" cy="46482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50790" y="2750185"/>
            <a:ext cx="635635" cy="19939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45"/>
          <p:cNvSpPr/>
          <p:nvPr/>
        </p:nvSpPr>
        <p:spPr>
          <a:xfrm>
            <a:off x="273684" y="177800"/>
            <a:ext cx="4272189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创建Shell服务端与客户端任务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335" y="17145"/>
            <a:ext cx="7733665" cy="1754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" y="2052955"/>
            <a:ext cx="8313420" cy="2264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9615" y="4660265"/>
            <a:ext cx="105302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每次创建shell进程都会再创建两个任务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ShellTaskInit所新建的任务主要负责解析并执行shell命令，ShellEntryInit所新建的任务主要负责接受并编辑shell命令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二者用同一个ShellCB进行初始化</a:t>
            </a:r>
          </a:p>
        </p:txBody>
      </p:sp>
      <p:cxnSp>
        <p:nvCxnSpPr>
          <p:cNvPr id="2" name="直接箭头连接符 1"/>
          <p:cNvCxnSpPr/>
          <p:nvPr/>
        </p:nvCxnSpPr>
        <p:spPr>
          <a:xfrm>
            <a:off x="3817620" y="50165"/>
            <a:ext cx="588010" cy="10242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" name="直接箭头连接符 3"/>
          <p:cNvCxnSpPr/>
          <p:nvPr/>
        </p:nvCxnSpPr>
        <p:spPr>
          <a:xfrm flipH="1">
            <a:off x="3077210" y="694690"/>
            <a:ext cx="2333625" cy="1546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文本框 4"/>
          <p:cNvSpPr txBox="1"/>
          <p:nvPr/>
        </p:nvSpPr>
        <p:spPr>
          <a:xfrm>
            <a:off x="6814820" y="1249680"/>
            <a:ext cx="2810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A7D692"/>
                </a:solidFill>
                <a:sym typeface="+mn-ea"/>
              </a:rPr>
              <a:t>ShellEntry编辑过程</a:t>
            </a:r>
            <a:endParaRPr lang="zh-CN" altLang="en-US" sz="240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45"/>
          <p:cNvSpPr/>
          <p:nvPr/>
        </p:nvSpPr>
        <p:spPr>
          <a:xfrm>
            <a:off x="273685" y="177801"/>
            <a:ext cx="3333750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初始化Shell客户端任务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607435" y="678180"/>
            <a:ext cx="78562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客户端任务(ShellEntry)负责编辑命令，处理命令产生的过程，例如如何处理方向键，退格键，回车键等字符，并组装成一句句的命令。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3786"/>
          <a:stretch>
            <a:fillRect/>
          </a:stretch>
        </p:blipFill>
        <p:spPr>
          <a:xfrm>
            <a:off x="121285" y="1724660"/>
            <a:ext cx="8331200" cy="4114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620125" y="2747645"/>
            <a:ext cx="357187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通过LOS_TaskCreate函数来创建任务，initParam为新建任务所需的参数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随后通过ConsoleTaskReg去绑定Shell与控制台，使二者可以互相查找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" y="6381750"/>
            <a:ext cx="10553065" cy="39878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4525010" y="3297555"/>
            <a:ext cx="4082415" cy="1701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直接箭头连接符 8"/>
          <p:cNvCxnSpPr/>
          <p:nvPr/>
        </p:nvCxnSpPr>
        <p:spPr>
          <a:xfrm flipH="1">
            <a:off x="6480175" y="4857750"/>
            <a:ext cx="2137410" cy="5975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文本框 2"/>
          <p:cNvSpPr txBox="1"/>
          <p:nvPr/>
        </p:nvSpPr>
        <p:spPr>
          <a:xfrm>
            <a:off x="3665855" y="5953760"/>
            <a:ext cx="6393180" cy="427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g_console控制台全局变量,控制台是共用的, 默认为 2个</a:t>
            </a:r>
            <a:endParaRPr lang="zh-CN" altLang="en-US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522095" y="5662295"/>
            <a:ext cx="18415" cy="711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0"/>
          <p:cNvSpPr txBox="1"/>
          <p:nvPr/>
        </p:nvSpPr>
        <p:spPr>
          <a:xfrm>
            <a:off x="3657600" y="2586038"/>
            <a:ext cx="309880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endParaRPr lang="zh-CN" altLang="en-US" sz="7200" dirty="0">
              <a:solidFill>
                <a:srgbClr val="A7D6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2" name="文本框 42"/>
          <p:cNvSpPr txBox="1"/>
          <p:nvPr/>
        </p:nvSpPr>
        <p:spPr>
          <a:xfrm>
            <a:off x="3657600" y="2862898"/>
            <a:ext cx="432498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initcall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</a:p>
        </p:txBody>
      </p:sp>
      <p:sp>
        <p:nvSpPr>
          <p:cNvPr id="4104" name="文本框 41"/>
          <p:cNvSpPr txBox="1"/>
          <p:nvPr/>
        </p:nvSpPr>
        <p:spPr>
          <a:xfrm>
            <a:off x="3209925" y="3627438"/>
            <a:ext cx="3098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endParaRPr lang="zh-CN" altLang="en-US" sz="3200" b="1" dirty="0">
              <a:solidFill>
                <a:srgbClr val="F7F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45"/>
          <p:cNvSpPr/>
          <p:nvPr/>
        </p:nvSpPr>
        <p:spPr>
          <a:xfrm>
            <a:off x="273684" y="177801"/>
            <a:ext cx="2797319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ShellEntry编辑过程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79805" y="5087620"/>
            <a:ext cx="105708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首先检查是否已绑定控制台，然后重置shell命令buf。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接着，以一个死循环按字符处理用read从控制台（未被占用时）那里读进的内容，若可以读到一个字符，则调用ShellCmdLineParse对其进行解析，否则在非阻塞模式下暂停 50ms后继续读。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590" y="-34925"/>
            <a:ext cx="8360410" cy="501142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 flipV="1">
            <a:off x="9650730" y="3376295"/>
            <a:ext cx="91440" cy="2291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t="1729" r="7661"/>
          <a:stretch>
            <a:fillRect/>
          </a:stretch>
        </p:blipFill>
        <p:spPr>
          <a:xfrm>
            <a:off x="0" y="2200910"/>
            <a:ext cx="3743960" cy="677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r="-3856"/>
          <a:stretch>
            <a:fillRect/>
          </a:stretch>
        </p:blipFill>
        <p:spPr>
          <a:xfrm>
            <a:off x="0" y="3324860"/>
            <a:ext cx="4545965" cy="65913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3627755" y="2560320"/>
            <a:ext cx="787400" cy="19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9" name="直接箭头连接符 8"/>
          <p:cNvCxnSpPr/>
          <p:nvPr/>
        </p:nvCxnSpPr>
        <p:spPr>
          <a:xfrm>
            <a:off x="1265555" y="2797810"/>
            <a:ext cx="142240" cy="5213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矩形 9"/>
          <p:cNvSpPr/>
          <p:nvPr/>
        </p:nvSpPr>
        <p:spPr>
          <a:xfrm>
            <a:off x="5012690" y="3262630"/>
            <a:ext cx="4030980" cy="170815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03740" y="2399030"/>
            <a:ext cx="18116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A7D692"/>
                </a:solidFill>
              </a:rPr>
              <a:t>文件句柄</a:t>
            </a:r>
            <a:endParaRPr lang="zh-CN" altLang="en-US" sz="200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6407150" y="2655570"/>
            <a:ext cx="3120390" cy="3130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992995" y="5205730"/>
            <a:ext cx="1934210" cy="2419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0"/>
          <p:cNvSpPr txBox="1"/>
          <p:nvPr/>
        </p:nvSpPr>
        <p:spPr>
          <a:xfrm>
            <a:off x="3657600" y="2586038"/>
            <a:ext cx="1268296" cy="1200329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2" name="文本框 42"/>
          <p:cNvSpPr txBox="1"/>
          <p:nvPr/>
        </p:nvSpPr>
        <p:spPr>
          <a:xfrm>
            <a:off x="4929188" y="2930525"/>
            <a:ext cx="449008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客户端内容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45"/>
          <p:cNvSpPr/>
          <p:nvPr/>
        </p:nvSpPr>
        <p:spPr>
          <a:xfrm>
            <a:off x="273685" y="177800"/>
            <a:ext cx="2705304" cy="4605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解析</a:t>
            </a:r>
            <a:r>
              <a:rPr lang="en-US" altLang="zh-CN" sz="2400" b="1" dirty="0">
                <a:latin typeface="Calibri" panose="020F0502020204030204" pitchFamily="34" charset="0"/>
              </a:rPr>
              <a:t>Shell</a:t>
            </a:r>
            <a:r>
              <a:rPr lang="zh-CN" altLang="en-US" sz="2400" b="1" dirty="0">
                <a:latin typeface="Calibri" panose="020F0502020204030204" pitchFamily="34" charset="0"/>
              </a:rPr>
              <a:t>读取内容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974455" y="2202815"/>
            <a:ext cx="253873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shellBuf为空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回车或换行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删除键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Tab</a:t>
            </a:r>
          </a:p>
          <a:p>
            <a:endParaRPr lang="en-US" altLang="zh-CN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上下左右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普通字符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405"/>
            <a:ext cx="8312785" cy="518668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8AD07E-B3C9-C683-1ACE-5F9CB7B3BBA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CF2406-D778-123E-EA68-72F4DCF337A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45"/>
          <p:cNvSpPr/>
          <p:nvPr/>
        </p:nvSpPr>
        <p:spPr>
          <a:xfrm>
            <a:off x="273685" y="361950"/>
            <a:ext cx="187452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ym typeface="+mn-ea"/>
              </a:rPr>
              <a:t>shellBuf为空</a:t>
            </a:r>
          </a:p>
          <a:p>
            <a:pPr eaLnBrk="1" hangingPunct="1"/>
            <a:endParaRPr lang="zh-CN" altLang="en-US" sz="2400" b="1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6715" y="4699635"/>
            <a:ext cx="8838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若输入的第一个字符不是回车键和字符串结束，则重置缓冲区，然后继续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" y="1873885"/>
            <a:ext cx="11088370" cy="15798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45"/>
          <p:cNvSpPr/>
          <p:nvPr/>
        </p:nvSpPr>
        <p:spPr>
          <a:xfrm>
            <a:off x="273685" y="361950"/>
            <a:ext cx="18745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ym typeface="+mn-ea"/>
              </a:rPr>
              <a:t>回车或换行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3685" y="4415790"/>
            <a:ext cx="11700510" cy="624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再调用OsShellCmdPush将shellBuf中的内容以</a:t>
            </a:r>
            <a:r>
              <a:rPr lang="en-US" altLang="zh-CN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CmdKeyLink</a:t>
            </a:r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的形式链接到cmdKeyLink（待处理的shell命令链表）里面，然后通知任务解析shell命令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025" y="0"/>
            <a:ext cx="8943975" cy="2370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745" y="5536565"/>
            <a:ext cx="7692390" cy="11353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5450" y="3303905"/>
            <a:ext cx="6083935" cy="10490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4320" y="2456180"/>
            <a:ext cx="11577320" cy="702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若字符串长度合法（SHOW_MAX_LEN为str最大长度）则在shellBuf的结尾处加上'\0'，表示一条命令已经输入完毕，并重置shellBufOffset</a:t>
            </a:r>
          </a:p>
          <a:p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142990" y="4925695"/>
            <a:ext cx="5964555" cy="3238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604385" y="1706880"/>
            <a:ext cx="2675255" cy="31775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45"/>
          <p:cNvSpPr/>
          <p:nvPr/>
        </p:nvSpPr>
        <p:spPr>
          <a:xfrm>
            <a:off x="149588" y="231322"/>
            <a:ext cx="18745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ym typeface="+mn-ea"/>
              </a:rPr>
              <a:t>删除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58215" y="4638675"/>
            <a:ext cx="9547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主要就是将shellBuf中的上一位改成'\0'（删掉），然后减一shellBufOffset，并且通过回调函数dprintf将结果显示在屏幕上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" y="1938020"/>
            <a:ext cx="10612755" cy="15849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3" name="矩形 45"/>
          <p:cNvSpPr/>
          <p:nvPr/>
        </p:nvSpPr>
        <p:spPr>
          <a:xfrm>
            <a:off x="273685" y="361950"/>
            <a:ext cx="1874520" cy="460375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sym typeface="+mn-ea"/>
              </a:rPr>
              <a:t>Tab</a:t>
            </a:r>
            <a:endParaRPr lang="en-US" altLang="zh-CN" sz="2400" b="1" dirty="0"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64630" y="3702685"/>
            <a:ext cx="47771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首先要删掉当前缓冲区中所有最左侧的空格（通过指针移动）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然后进行对命令的匹配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假如无法匹配到命令则转而匹配文件名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65" y="151130"/>
            <a:ext cx="8995410" cy="1649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15720" y="2063115"/>
            <a:ext cx="107454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主要是依据当前shellBuf中的内容（用户已经输入的内容）去自动补全可能的指令（文件名）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16549" b="847"/>
          <a:stretch>
            <a:fillRect/>
          </a:stretch>
        </p:blipFill>
        <p:spPr>
          <a:xfrm>
            <a:off x="0" y="2609215"/>
            <a:ext cx="6153785" cy="4218305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H="1">
            <a:off x="3345180" y="3986530"/>
            <a:ext cx="3079750" cy="3949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6" name="直接箭头连接符 5"/>
          <p:cNvCxnSpPr/>
          <p:nvPr/>
        </p:nvCxnSpPr>
        <p:spPr>
          <a:xfrm flipH="1">
            <a:off x="3456940" y="4827270"/>
            <a:ext cx="3049270" cy="7188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直接箭头连接符 6"/>
          <p:cNvCxnSpPr/>
          <p:nvPr/>
        </p:nvCxnSpPr>
        <p:spPr>
          <a:xfrm flipH="1">
            <a:off x="3507740" y="5394325"/>
            <a:ext cx="3018155" cy="7397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BF65E552-3EEE-AF03-1E87-234A714FC1C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BC3A225-BDD2-C1FE-AF27-28FDD492746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45"/>
          <p:cNvSpPr/>
          <p:nvPr/>
        </p:nvSpPr>
        <p:spPr>
          <a:xfrm>
            <a:off x="192405" y="40799"/>
            <a:ext cx="2437765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ym typeface="+mn-ea"/>
              </a:rPr>
              <a:t>匹配命令</a:t>
            </a:r>
          </a:p>
          <a:p>
            <a:pPr eaLnBrk="1" hangingPunct="1"/>
            <a:r>
              <a:rPr lang="zh-CN" altLang="en-US" sz="2400" b="1" dirty="0">
                <a:sym typeface="+mn-ea"/>
              </a:rPr>
              <a:t>OsTabMatchCmd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901940" y="128905"/>
            <a:ext cx="4178300" cy="6057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先删掉缓冲区中所有最左侧的空格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71484" r="17373"/>
          <a:stretch>
            <a:fillRect/>
          </a:stretch>
        </p:blipFill>
        <p:spPr>
          <a:xfrm>
            <a:off x="2522855" y="128905"/>
            <a:ext cx="4948555" cy="6019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r="10935" b="31881"/>
          <a:stretch>
            <a:fillRect/>
          </a:stretch>
        </p:blipFill>
        <p:spPr>
          <a:xfrm>
            <a:off x="192405" y="1153160"/>
            <a:ext cx="6599555" cy="29876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63765" y="2268855"/>
            <a:ext cx="5028565" cy="1871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g_cmdInfo</a:t>
            </a:r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是shell 命令模块信息,上面挂了所有的命令项(ls,cd ,cp ==)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逐个命令用strncmp对比shellBuf中的内容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结果大于0则继续，小于0就退出，等于0说明匹配成功，++count（代表匹配成功的命令数），并把第一个匹配成功的命令保存至cmdItemGuard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05" y="4275455"/>
            <a:ext cx="7071360" cy="24364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290" y="5553075"/>
            <a:ext cx="4017010" cy="752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70775" y="856615"/>
            <a:ext cx="4658995" cy="141224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 flipV="1">
            <a:off x="4899660" y="1468755"/>
            <a:ext cx="2390140" cy="11239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22C061-70A6-9F83-DE49-A6755951871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9217658-2489-CC01-E24E-6D5BF89EB49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3" name="矩形 45"/>
          <p:cNvSpPr/>
          <p:nvPr/>
        </p:nvSpPr>
        <p:spPr>
          <a:xfrm>
            <a:off x="141605" y="188596"/>
            <a:ext cx="3858895" cy="461665"/>
          </a:xfrm>
          <a:prstGeom prst="rect">
            <a:avLst/>
          </a:prstGeom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sym typeface="+mn-ea"/>
              </a:rPr>
              <a:t>匹配文件OsTabMatchFile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232015" y="449580"/>
            <a:ext cx="5060315" cy="7924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以CMD_MAX_PATH为间隔设置dirOpen\strOutput\strCmp这三个指针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65950" y="1242060"/>
            <a:ext cx="5028565" cy="1736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通过OsShellGetWorkingDirectory()来获取shell当前的工作目录，将当前目录存放在dirOpen，并且将待匹配内容贴到diropen中的当前目录后面；然后将带匹配内容存放到strCmp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948690"/>
            <a:ext cx="6693535" cy="5121910"/>
          </a:xfrm>
          <a:prstGeom prst="rect">
            <a:avLst/>
          </a:prstGeom>
        </p:spPr>
      </p:pic>
      <p:cxnSp>
        <p:nvCxnSpPr>
          <p:cNvPr id="5" name="直接箭头连接符 4"/>
          <p:cNvCxnSpPr>
            <a:endCxn id="8" idx="1"/>
          </p:cNvCxnSpPr>
          <p:nvPr/>
        </p:nvCxnSpPr>
        <p:spPr>
          <a:xfrm flipV="1">
            <a:off x="2700655" y="845820"/>
            <a:ext cx="4531360" cy="10534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" name="矩形 5"/>
          <p:cNvSpPr/>
          <p:nvPr/>
        </p:nvSpPr>
        <p:spPr>
          <a:xfrm>
            <a:off x="528320" y="2978150"/>
            <a:ext cx="3215640" cy="26543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5335" y="3702050"/>
            <a:ext cx="3765550" cy="1701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775970" y="4843780"/>
            <a:ext cx="4451350" cy="19875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l="461" r="2900"/>
          <a:stretch>
            <a:fillRect/>
          </a:stretch>
        </p:blipFill>
        <p:spPr>
          <a:xfrm>
            <a:off x="6767830" y="2854960"/>
            <a:ext cx="5424170" cy="1681480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 flipV="1">
            <a:off x="4000500" y="2307590"/>
            <a:ext cx="2883535" cy="9010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94325" y="4536440"/>
            <a:ext cx="5257800" cy="2321560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7" idx="3"/>
          </p:cNvCxnSpPr>
          <p:nvPr/>
        </p:nvCxnSpPr>
        <p:spPr>
          <a:xfrm>
            <a:off x="4540885" y="3787140"/>
            <a:ext cx="1119505" cy="787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7" name="文本框 16"/>
          <p:cNvSpPr txBox="1"/>
          <p:nvPr/>
        </p:nvSpPr>
        <p:spPr>
          <a:xfrm>
            <a:off x="10585450" y="4843780"/>
            <a:ext cx="17068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把第一个匹配成功（可补全的）的结果存放到strOutput里面</a:t>
            </a:r>
          </a:p>
        </p:txBody>
      </p:sp>
      <p:sp>
        <p:nvSpPr>
          <p:cNvPr id="18" name="矩形 17"/>
          <p:cNvSpPr/>
          <p:nvPr/>
        </p:nvSpPr>
        <p:spPr>
          <a:xfrm>
            <a:off x="537845" y="4077970"/>
            <a:ext cx="3187065" cy="17081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141605" y="6151245"/>
            <a:ext cx="52914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调用OsCompleteStr补全第一个匹配内容，若</a:t>
            </a:r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大于一则打印出所有匹配结果。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3990975" y="5130800"/>
            <a:ext cx="56515" cy="9582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87B5F5A-3E9E-F735-DD67-9A4F4FD1C95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45"/>
          <p:cNvSpPr/>
          <p:nvPr/>
        </p:nvSpPr>
        <p:spPr>
          <a:xfrm>
            <a:off x="108585" y="361950"/>
            <a:ext cx="25228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上下左右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48780" y="1851025"/>
            <a:ext cx="52832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VT100 ：一种终端类型定义，VT100控制码用来在终端扩展显示的代码，以控制符 \033打头 （即ESC 的ASCII码）用输出字符语句来输出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60" y="218440"/>
            <a:ext cx="7276465" cy="1117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" y="1840865"/>
            <a:ext cx="6383655" cy="4733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465" y="3313430"/>
            <a:ext cx="7007860" cy="58166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5452110" y="2410460"/>
            <a:ext cx="1296670" cy="2025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6702425" y="4481830"/>
            <a:ext cx="53765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上下键切换查看历史命令，其存储在shellCB-&gt;cmdHistoryKeyLink中</a:t>
            </a: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当前所显示命令存储在cmdMask中</a:t>
            </a: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上下左右都会更改shellKeyType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3914775" y="4062095"/>
            <a:ext cx="2806065" cy="9518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2" name="矩形 1"/>
          <p:cNvSpPr/>
          <p:nvPr/>
        </p:nvSpPr>
        <p:spPr>
          <a:xfrm>
            <a:off x="919480" y="4448175"/>
            <a:ext cx="2997835" cy="15176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BC4910-764F-41CF-C81A-BAD733F3837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185169"/>
            <a:ext cx="2998788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initcall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77315" y="1798955"/>
            <a:ext cx="9845040" cy="3523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800"/>
              <a:t>initcall</a:t>
            </a:r>
            <a:r>
              <a:rPr lang="zh-CN" altLang="en-US" sz="2800"/>
              <a:t>机制是在kernel启动过程中执行不同的初始化函数，涉及到不同架构下的CPU初始化以及各种外设驱动的初始化。由于使用initcalls不需要显示的传递、存储和调用函数指针，我们只需要将函数标记为合适的initcall类型，内核代码就帮助我们完成了各函数的遍历执行，因此，基于initcall机制，可以使得代码更具模块化属性以及更高的可维护性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032125" y="1012190"/>
            <a:ext cx="7197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initcall</a:t>
            </a:r>
            <a:r>
              <a:rPr lang="zh-CN" altLang="en-US" sz="3200"/>
              <a:t>机制的意义是什么？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88745" y="482600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kernel中的基于initcall机制定义的初始化代码遵循固定的规则：使用__init进行修饰，然后通过xxx_initcall声明为不同的类型。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10325" y="467360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static int __init register_cpufreq_notifier(void)</a:t>
            </a:r>
          </a:p>
          <a:p>
            <a:r>
              <a:rPr lang="zh-CN" altLang="en-US">
                <a:solidFill>
                  <a:srgbClr val="FF0000"/>
                </a:solidFill>
              </a:rPr>
              <a:t>{</a:t>
            </a:r>
          </a:p>
          <a:p>
            <a:r>
              <a:rPr lang="zh-CN" altLang="en-US">
                <a:solidFill>
                  <a:srgbClr val="FF0000"/>
                </a:solidFill>
              </a:rPr>
              <a:t>...</a:t>
            </a:r>
          </a:p>
          <a:p>
            <a:r>
              <a:rPr lang="zh-CN" altLang="en-US">
                <a:solidFill>
                  <a:srgbClr val="FF0000"/>
                </a:solidFill>
              </a:rPr>
              <a:t>}</a:t>
            </a:r>
          </a:p>
          <a:p>
            <a:r>
              <a:rPr lang="zh-CN" altLang="en-US">
                <a:solidFill>
                  <a:srgbClr val="FF0000"/>
                </a:solidFill>
              </a:rPr>
              <a:t>core_initcall(register_cpufreq_notifier);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矩形 45"/>
          <p:cNvSpPr/>
          <p:nvPr/>
        </p:nvSpPr>
        <p:spPr>
          <a:xfrm>
            <a:off x="108585" y="361950"/>
            <a:ext cx="25228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普通字符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38350" y="5088890"/>
            <a:ext cx="87268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buf未满则将字符直接加入shellBuf缓冲区即可，并输出至屏幕</a:t>
            </a:r>
          </a:p>
          <a:p>
            <a:endParaRPr lang="zh-CN" altLang="en-US" sz="2000" dirty="0">
              <a:solidFill>
                <a:srgbClr val="FCFBE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>
                <a:solidFill>
                  <a:srgbClr val="FCFBE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若已满则假如字符串结束符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832610"/>
            <a:ext cx="8599170" cy="27324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文本框 42"/>
          <p:cNvSpPr txBox="1"/>
          <p:nvPr/>
        </p:nvSpPr>
        <p:spPr>
          <a:xfrm>
            <a:off x="4929188" y="2930525"/>
            <a:ext cx="357568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服务端任务</a:t>
            </a:r>
          </a:p>
        </p:txBody>
      </p:sp>
      <p:grpSp>
        <p:nvGrpSpPr>
          <p:cNvPr id="4105" name="组合 56"/>
          <p:cNvGrpSpPr/>
          <p:nvPr/>
        </p:nvGrpSpPr>
        <p:grpSpPr>
          <a:xfrm>
            <a:off x="4954588" y="3822700"/>
            <a:ext cx="3827462" cy="95250"/>
            <a:chOff x="0" y="0"/>
            <a:chExt cx="3827597" cy="95250"/>
          </a:xfrm>
        </p:grpSpPr>
        <p:cxnSp>
          <p:nvCxnSpPr>
            <p:cNvPr id="4106" name="直接连接符 53"/>
            <p:cNvCxnSpPr/>
            <p:nvPr/>
          </p:nvCxnSpPr>
          <p:spPr>
            <a:xfrm>
              <a:off x="38101" y="47625"/>
              <a:ext cx="3741869" cy="0"/>
            </a:xfrm>
            <a:prstGeom prst="line">
              <a:avLst/>
            </a:prstGeom>
            <a:ln w="6350" cap="flat" cmpd="sng">
              <a:solidFill>
                <a:srgbClr val="F7F3C6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4107" name="椭圆 54"/>
            <p:cNvSpPr/>
            <p:nvPr/>
          </p:nvSpPr>
          <p:spPr>
            <a:xfrm>
              <a:off x="0" y="0"/>
              <a:ext cx="95253" cy="95250"/>
            </a:xfrm>
            <a:prstGeom prst="ellipse">
              <a:avLst/>
            </a:prstGeom>
            <a:solidFill>
              <a:srgbClr val="F7F3C6"/>
            </a:soli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08" name="椭圆 55"/>
            <p:cNvSpPr/>
            <p:nvPr/>
          </p:nvSpPr>
          <p:spPr>
            <a:xfrm>
              <a:off x="3732344" y="0"/>
              <a:ext cx="95253" cy="95250"/>
            </a:xfrm>
            <a:prstGeom prst="ellipse">
              <a:avLst/>
            </a:prstGeom>
            <a:solidFill>
              <a:srgbClr val="F7F3C6"/>
            </a:solidFill>
            <a:ln w="9525">
              <a:noFill/>
            </a:ln>
          </p:spPr>
          <p:txBody>
            <a:bodyPr anchor="ctr" anchorCtr="0"/>
            <a:lstStyle/>
            <a:p>
              <a:pPr algn="ctr" eaLnBrk="1" hangingPunct="1"/>
              <a:endParaRPr lang="zh-CN" alt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47C8A0F-D43E-2FD2-13BC-4772FFB59C8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27"/>
    </mc:Choice>
    <mc:Fallback xmlns="">
      <p:transition spd="slow" advTm="12827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3600" b="1" dirty="0">
                <a:latin typeface="Calibri" panose="020F0502020204030204" pitchFamily="34" charset="0"/>
              </a:rPr>
              <a:t>2.0</a:t>
            </a:r>
            <a:r>
              <a:rPr lang="zh-CN" altLang="en-US" sz="3600" b="1" dirty="0">
                <a:latin typeface="Calibri" panose="020F0502020204030204" pitchFamily="34" charset="0"/>
              </a:rPr>
              <a:t>讲解说明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03275" y="1867535"/>
            <a:ext cx="10358120" cy="424688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3200" dirty="0">
                <a:latin typeface="宋体" panose="02010600030101010101" pitchFamily="2" charset="-122"/>
                <a:cs typeface="宋体" panose="02010600030101010101" pitchFamily="2" charset="-122"/>
              </a:rPr>
              <a:t>总体过程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3200" dirty="0">
                <a:latin typeface="宋体" panose="02010600030101010101" pitchFamily="2" charset="-122"/>
                <a:cs typeface="宋体" panose="02010600030101010101" pitchFamily="2" charset="-122"/>
              </a:rPr>
              <a:t>介绍命令的注册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3.</a:t>
            </a:r>
            <a:r>
              <a:rPr lang="zh-CN" altLang="en-US" sz="3200" dirty="0">
                <a:latin typeface="宋体" panose="02010600030101010101" pitchFamily="2" charset="-122"/>
                <a:cs typeface="宋体" panose="02010600030101010101" pitchFamily="2" charset="-122"/>
              </a:rPr>
              <a:t>介绍命令的解析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4.</a:t>
            </a:r>
            <a:r>
              <a:rPr lang="zh-CN" altLang="en-US" sz="3200" dirty="0">
                <a:latin typeface="宋体" panose="02010600030101010101" pitchFamily="2" charset="-122"/>
                <a:cs typeface="宋体" panose="02010600030101010101" pitchFamily="2" charset="-122"/>
              </a:rPr>
              <a:t>介绍命令的执行</a:t>
            </a:r>
          </a:p>
          <a:p>
            <a:endParaRPr lang="zh-CN" altLang="en-US"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01"/>
    </mc:Choice>
    <mc:Fallback xmlns="">
      <p:transition spd="slow" advTm="4740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3600" b="1" dirty="0">
                <a:latin typeface="Calibri" panose="020F0502020204030204" pitchFamily="34" charset="0"/>
              </a:rPr>
              <a:t>2.1</a:t>
            </a:r>
            <a:r>
              <a:rPr lang="zh-CN" altLang="en-US" sz="3600" b="1" dirty="0">
                <a:latin typeface="Calibri" panose="020F0502020204030204" pitchFamily="34" charset="0"/>
              </a:rPr>
              <a:t>总体过程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03275" y="1867535"/>
            <a:ext cx="10358120" cy="424688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过程分成三步走：</a:t>
            </a:r>
          </a:p>
          <a:p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第一步：</a:t>
            </a:r>
            <a:r>
              <a:rPr lang="zh-CN" sz="32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注册</a:t>
            </a: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命令，将支持的</a:t>
            </a:r>
            <a:r>
              <a:rPr lang="en-US" sz="3200" dirty="0">
                <a:latin typeface="宋体" panose="02010600030101010101" pitchFamily="2" charset="-122"/>
                <a:cs typeface="宋体" panose="02010600030101010101" pitchFamily="2" charset="-122"/>
              </a:rPr>
              <a:t> shell </a:t>
            </a: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命令注册进</a:t>
            </a:r>
            <a:r>
              <a:rPr lang="zh-CN" sz="3200" b="1" dirty="0">
                <a:latin typeface="宋体" panose="02010600030101010101" pitchFamily="2" charset="-122"/>
                <a:cs typeface="宋体" panose="02010600030101010101" pitchFamily="2" charset="-122"/>
              </a:rPr>
              <a:t>全局链表</a:t>
            </a: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，支持</a:t>
            </a:r>
            <a:r>
              <a:rPr lang="zh-CN" sz="3200" b="1" dirty="0">
                <a:latin typeface="宋体" panose="02010600030101010101" pitchFamily="2" charset="-122"/>
                <a:cs typeface="宋体" panose="02010600030101010101" pitchFamily="2" charset="-122"/>
              </a:rPr>
              <a:t>静态和动态</a:t>
            </a: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两种方式，</a:t>
            </a:r>
            <a:r>
              <a:rPr lang="zh-CN" sz="3200" b="1" dirty="0">
                <a:latin typeface="宋体" panose="02010600030101010101" pitchFamily="2" charset="-122"/>
                <a:cs typeface="宋体" panose="02010600030101010101" pitchFamily="2" charset="-122"/>
              </a:rPr>
              <a:t>内容</a:t>
            </a: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包括命令项，参数信息和回调函数。</a:t>
            </a:r>
          </a:p>
          <a:p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第二步：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解析</a:t>
            </a: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命令，由</a:t>
            </a:r>
            <a:r>
              <a:rPr lang="zh-CN" sz="3200" b="1" dirty="0">
                <a:latin typeface="宋体" panose="02010600030101010101" pitchFamily="2" charset="-122"/>
                <a:cs typeface="宋体" panose="02010600030101010101" pitchFamily="2" charset="-122"/>
              </a:rPr>
              <a:t>独立任务</a:t>
            </a: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解析出用户输入的命令行，</a:t>
            </a:r>
            <a:r>
              <a:rPr lang="zh-CN" sz="3200" b="1" dirty="0">
                <a:latin typeface="宋体" panose="02010600030101010101" pitchFamily="2" charset="-122"/>
                <a:cs typeface="宋体" panose="02010600030101010101" pitchFamily="2" charset="-122"/>
              </a:rPr>
              <a:t>拆分出</a:t>
            </a: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命令项和参数内容</a:t>
            </a:r>
          </a:p>
          <a:p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第三步：</a:t>
            </a:r>
            <a:r>
              <a:rPr lang="zh-CN" altLang="en-US" sz="3200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执行</a:t>
            </a: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命令，通过命令项在全局链表中</a:t>
            </a:r>
            <a:r>
              <a:rPr lang="zh-CN" sz="3200" b="1" dirty="0">
                <a:latin typeface="宋体" panose="02010600030101010101" pitchFamily="2" charset="-122"/>
                <a:cs typeface="宋体" panose="02010600030101010101" pitchFamily="2" charset="-122"/>
              </a:rPr>
              <a:t>遍历查找</a:t>
            </a: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已注册的回调函数，并</a:t>
            </a:r>
            <a:r>
              <a:rPr lang="zh-CN" sz="3200" b="1" dirty="0">
                <a:latin typeface="宋体" panose="02010600030101010101" pitchFamily="2" charset="-122"/>
                <a:cs typeface="宋体" panose="02010600030101010101" pitchFamily="2" charset="-122"/>
              </a:rPr>
              <a:t>执行</a:t>
            </a:r>
            <a:r>
              <a:rPr 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3200" dirty="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F593E-0396-F069-9FC9-87D27BE85F5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21"/>
    </mc:Choice>
    <mc:Fallback xmlns="">
      <p:transition spd="slow" advTm="8562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49" y="225425"/>
            <a:ext cx="3876947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3600" b="1" dirty="0">
                <a:latin typeface="Calibri" panose="020F0502020204030204" pitchFamily="34" charset="0"/>
              </a:rPr>
              <a:t>2.2 </a:t>
            </a:r>
            <a:r>
              <a:rPr lang="zh-CN" altLang="en-US" sz="3600" b="1" dirty="0">
                <a:latin typeface="Calibri" panose="020F0502020204030204" pitchFamily="34" charset="0"/>
              </a:rPr>
              <a:t>第一步：注册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03275" y="1867535"/>
            <a:ext cx="10358120" cy="424688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2.2.1 </a:t>
            </a:r>
            <a:r>
              <a:rPr lang="zh-CN" altLang="en-US" sz="3200" dirty="0">
                <a:latin typeface="宋体" panose="02010600030101010101" pitchFamily="2" charset="-122"/>
                <a:cs typeface="宋体" panose="02010600030101010101" pitchFamily="2" charset="-122"/>
              </a:rPr>
              <a:t>注册需要的结构体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2.2.2 </a:t>
            </a:r>
            <a:r>
              <a:rPr lang="zh-CN" altLang="en-US" sz="3200" dirty="0">
                <a:latin typeface="宋体" panose="02010600030101010101" pitchFamily="2" charset="-122"/>
                <a:cs typeface="宋体" panose="02010600030101010101" pitchFamily="2" charset="-122"/>
              </a:rPr>
              <a:t>静态宏注册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宋体" panose="02010600030101010101" pitchFamily="2" charset="-122"/>
                <a:cs typeface="宋体" panose="02010600030101010101" pitchFamily="2" charset="-122"/>
              </a:rPr>
              <a:t>2.2.3 </a:t>
            </a:r>
            <a:r>
              <a:rPr lang="zh-CN" altLang="en-US" sz="3200" dirty="0">
                <a:latin typeface="宋体" panose="02010600030101010101" pitchFamily="2" charset="-122"/>
                <a:cs typeface="宋体" panose="02010600030101010101" pitchFamily="2" charset="-122"/>
              </a:rPr>
              <a:t>动态链接注册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BD89ED-E5F9-656C-11C7-1B79626B312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5"/>
    </mc:Choice>
    <mc:Fallback xmlns="">
      <p:transition spd="slow" advTm="1610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3600" b="1" dirty="0"/>
              <a:t>2.1.1</a:t>
            </a:r>
            <a:r>
              <a:rPr lang="zh-CN" altLang="en-US" sz="3600" b="1" dirty="0"/>
              <a:t>结构体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21255" y="967740"/>
            <a:ext cx="7636510" cy="34283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1750" y="4492089"/>
            <a:ext cx="7335520" cy="170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三个结构体：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1. </a:t>
            </a:r>
            <a:r>
              <a:rPr lang="zh-CN" altLang="en-US" dirty="0"/>
              <a:t>命令项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2. </a:t>
            </a:r>
            <a:r>
              <a:rPr lang="zh-CN" altLang="en-US" dirty="0"/>
              <a:t>在命令项基础上加入双向指针的命令链表节点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3. </a:t>
            </a:r>
            <a:r>
              <a:rPr lang="zh-CN" altLang="en-US" dirty="0"/>
              <a:t>由命令结点、链表信息组成的全局链表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05"/>
    </mc:Choice>
    <mc:Fallback xmlns="">
      <p:transition spd="slow" advTm="42605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1. </a:t>
            </a:r>
            <a:r>
              <a:rPr lang="zh-CN" altLang="en-US" sz="2400" b="1" dirty="0">
                <a:latin typeface="Calibri" panose="020F0502020204030204" pitchFamily="34" charset="0"/>
              </a:rPr>
              <a:t>命令项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-58" b="60048"/>
          <a:stretch>
            <a:fillRect/>
          </a:stretch>
        </p:blipFill>
        <p:spPr>
          <a:xfrm>
            <a:off x="1580592" y="738187"/>
            <a:ext cx="9411970" cy="168719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15035" y="2477770"/>
            <a:ext cx="9906635" cy="3830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CmdItem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为注册的内容载体结构体。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命令关键字，参数个数简单易懂。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cmdHook 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为回调函数，是命令的真正执行体。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至于命令类型：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若输入命令为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test -a -b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，其回调函数定义如下：</a:t>
            </a:r>
          </a:p>
          <a:p>
            <a:pPr indent="457200">
              <a:lnSpc>
                <a:spcPct val="120000"/>
              </a:lnSpc>
              <a:buFont typeface="Wingdings" panose="05000000000000000000" charset="0"/>
            </a:pP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两个入参：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en-US" altLang="zh-CN" sz="1800">
                <a:latin typeface="Times New Roman" panose="02020603050405020304" charset="0"/>
                <a:ea typeface="宋体" panose="02010600030101010101" pitchFamily="2" charset="-122"/>
              </a:rPr>
              <a:t>1. 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argc：shell命令中参数个数，参数个数中是否包括关键字test，与命令类型cmdType有关。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</a:pPr>
            <a:r>
              <a:rPr lang="en-US" altLang="zh-CN" sz="1800">
                <a:latin typeface="Times New Roman" panose="02020603050405020304" charset="0"/>
                <a:ea typeface="宋体" panose="02010600030101010101" pitchFamily="2" charset="-122"/>
              </a:rPr>
              <a:t>2. 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argv：执行shell命令传入命令处理函数的参数。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命令类型为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CMD_TYPE_EX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时，传入参数不包括关键字，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argc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为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2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，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argv[0]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为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-a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，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argv[1]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为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-b</a:t>
            </a:r>
            <a:r>
              <a:rPr lang="zh-CN" altLang="en-US" sz="1800"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命令类型为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CMD_TYPE_STD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时，传入参数包括关键字，</a:t>
            </a:r>
            <a:r>
              <a:rPr lang="zh-CN" sz="1800">
                <a:ea typeface="宋体" panose="02010600030101010101" pitchFamily="2" charset="-122"/>
              </a:rPr>
              <a:t>例如输入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test -a -b</a:t>
            </a:r>
            <a:r>
              <a:rPr lang="zh-CN" sz="1800">
                <a:ea typeface="宋体" panose="02010600030101010101" pitchFamily="2" charset="-122"/>
              </a:rPr>
              <a:t>，会把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test</a:t>
            </a:r>
            <a:r>
              <a:rPr lang="zh-CN" sz="1800">
                <a:ea typeface="宋体" panose="02010600030101010101" pitchFamily="2" charset="-122"/>
              </a:rPr>
              <a:t>，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-a</a:t>
            </a:r>
            <a:r>
              <a:rPr lang="zh-CN" sz="1800">
                <a:ea typeface="宋体" panose="02010600030101010101" pitchFamily="2" charset="-122"/>
              </a:rPr>
              <a:t>，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-b</a:t>
            </a:r>
            <a:r>
              <a:rPr lang="zh-CN" sz="1800">
                <a:ea typeface="宋体" panose="02010600030101010101" pitchFamily="2" charset="-122"/>
              </a:rPr>
              <a:t>都传入命令处理函数，分别对应于命令处理函数中的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argv[0]</a:t>
            </a:r>
            <a:r>
              <a:rPr lang="zh-CN" sz="1800">
                <a:ea typeface="宋体" panose="02010600030101010101" pitchFamily="2" charset="-122"/>
              </a:rPr>
              <a:t>，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argv[1]</a:t>
            </a:r>
            <a:r>
              <a:rPr lang="zh-CN" sz="1800">
                <a:ea typeface="宋体" panose="02010600030101010101" pitchFamily="2" charset="-122"/>
              </a:rPr>
              <a:t>，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argv[2]</a:t>
            </a:r>
            <a:endParaRPr lang="en-US" altLang="en-US" sz="180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30245"/>
            <a:ext cx="4725035" cy="569595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C2F3D0F-BE9E-F42B-F16E-6BE8AC7146B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2. 命令节点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6146800" y="1736090"/>
            <a:ext cx="4052570" cy="4338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en-US" altLang="en-US" sz="1800">
                <a:latin typeface="Times New Roman" panose="02020603050405020304" charset="0"/>
                <a:ea typeface="宋体" panose="02010600030101010101" pitchFamily="2" charset="-122"/>
              </a:rPr>
              <a:t>LOS_DL_LIST是包含指向前一个结点的指针和指向后一个节点的指针的结构体：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2508250"/>
            <a:ext cx="5377815" cy="1614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0" y="3122295"/>
            <a:ext cx="4721225" cy="13392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005F11-B8C0-AC19-855C-7E6556D2BCA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/>
              <a:t>3</a:t>
            </a:r>
            <a:r>
              <a:rPr lang="en-US" altLang="zh-CN" sz="2400" b="1" dirty="0">
                <a:latin typeface="Calibri" panose="020F0502020204030204" pitchFamily="34" charset="0"/>
              </a:rPr>
              <a:t>. 全局链表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05064" y="501650"/>
            <a:ext cx="5079365" cy="6604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zh-CN" sz="1800" dirty="0">
                <a:ea typeface="宋体" panose="02010600030101010101" pitchFamily="2" charset="-122"/>
              </a:rPr>
              <a:t>由命令结点、链表信息组成</a:t>
            </a:r>
            <a:endParaRPr lang="zh-CN" altLang="en-US" sz="1800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977900"/>
            <a:ext cx="7236460" cy="21964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270635" y="3466465"/>
            <a:ext cx="7670165" cy="23609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266700">
              <a:lnSpc>
                <a:spcPct val="120000"/>
              </a:lnSpc>
            </a:pPr>
            <a:r>
              <a:rPr lang="zh-CN" sz="1800" dirty="0">
                <a:latin typeface="Times New Roman" panose="02020603050405020304" charset="0"/>
                <a:ea typeface="宋体" panose="02010600030101010101" pitchFamily="2" charset="-122"/>
              </a:rPr>
              <a:t>将命令串成全局链表，便于在找命令的处理函数时，能够遍历所有已注册的命令，找到对应的命令。</a:t>
            </a:r>
          </a:p>
          <a:p>
            <a:pPr indent="266700">
              <a:lnSpc>
                <a:spcPct val="120000"/>
              </a:lnSpc>
            </a:pPr>
            <a:r>
              <a:rPr lang="en-US" sz="1800" dirty="0" err="1">
                <a:latin typeface="Times New Roman" panose="02020603050405020304" charset="0"/>
                <a:ea typeface="宋体" panose="02010600030101010101" pitchFamily="2" charset="-122"/>
              </a:rPr>
              <a:t>CmdModInfo</a:t>
            </a:r>
            <a:r>
              <a:rPr lang="zh-CN" sz="1800" dirty="0">
                <a:latin typeface="Times New Roman" panose="02020603050405020304" charset="0"/>
                <a:ea typeface="宋体" panose="02010600030101010101" pitchFamily="2" charset="-122"/>
              </a:rPr>
              <a:t>的应用体现在变量</a:t>
            </a:r>
            <a:r>
              <a:rPr lang="en-US" sz="1800" dirty="0" err="1">
                <a:latin typeface="Times New Roman" panose="02020603050405020304" charset="0"/>
                <a:ea typeface="宋体" panose="02010600030101010101" pitchFamily="2" charset="-122"/>
              </a:rPr>
              <a:t>g_cmdInfo</a:t>
            </a:r>
            <a:r>
              <a:rPr lang="zh-CN" sz="1800" dirty="0">
                <a:latin typeface="Times New Roman" panose="02020603050405020304" charset="0"/>
                <a:ea typeface="宋体" panose="02010600030101010101" pitchFamily="2" charset="-122"/>
              </a:rPr>
              <a:t>，它就是挂满所有命令的</a:t>
            </a:r>
            <a:r>
              <a:rPr lang="en-US" sz="1800" dirty="0">
                <a:latin typeface="Times New Roman" panose="02020603050405020304" charset="0"/>
                <a:ea typeface="宋体" panose="02010600030101010101" pitchFamily="2" charset="-122"/>
              </a:rPr>
              <a:t>shell</a:t>
            </a:r>
            <a:r>
              <a:rPr lang="zh-CN" sz="1800" dirty="0">
                <a:latin typeface="Times New Roman" panose="02020603050405020304" charset="0"/>
                <a:ea typeface="宋体" panose="02010600030101010101" pitchFamily="2" charset="-122"/>
              </a:rPr>
              <a:t>命令模块信息。</a:t>
            </a: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dirty="0">
                <a:latin typeface="Times New Roman" panose="02020603050405020304" charset="0"/>
              </a:rPr>
              <a:t>魔法标签</a:t>
            </a:r>
            <a:endParaRPr lang="zh-CN" altLang="en-US" sz="1800" dirty="0">
              <a:latin typeface="Times New Roman" panose="02020603050405020304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800" dirty="0">
                <a:latin typeface="Times New Roman" panose="02020603050405020304" charset="0"/>
                <a:ea typeface="宋体" panose="02010600030101010101" pitchFamily="2" charset="-122"/>
              </a:rPr>
              <a:t>transIdHook没有找到其调用的地方，暂不知何意。</a:t>
            </a:r>
          </a:p>
          <a:p>
            <a:pPr>
              <a:buFont typeface="Wingdings" panose="05000000000000000000" charset="0"/>
            </a:pPr>
            <a:endParaRPr lang="zh-CN" altLang="en-US" sz="1800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00DF9AB-203D-832A-67E4-FEF9A39E031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魔法</a:t>
            </a:r>
            <a:r>
              <a:rPr lang="zh-CN" altLang="en-US" sz="2400" b="1" dirty="0"/>
              <a:t>标签</a:t>
            </a:r>
            <a:endParaRPr lang="zh-CN" altLang="en-US" sz="2400" b="1" dirty="0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8410" y="393700"/>
            <a:ext cx="5079365" cy="6604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578600" y="2024380"/>
            <a:ext cx="4137025" cy="1607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 indent="266700"/>
            <a:r>
              <a:rPr lang="zh-CN" sz="1800" dirty="0">
                <a:latin typeface="Times New Roman" panose="02020603050405020304" charset="0"/>
                <a:ea typeface="宋体" panose="02010600030101010101" pitchFamily="2" charset="-122"/>
              </a:rPr>
              <a:t>用</a:t>
            </a:r>
            <a:r>
              <a:rPr lang="en-US" sz="1800" dirty="0" err="1">
                <a:latin typeface="Times New Roman" panose="02020603050405020304" charset="0"/>
                <a:ea typeface="宋体" panose="02010600030101010101" pitchFamily="2" charset="-122"/>
              </a:rPr>
              <a:t>OsCmdInit</a:t>
            </a:r>
            <a:r>
              <a:rPr lang="zh-CN" sz="1800" dirty="0">
                <a:latin typeface="Times New Roman" panose="02020603050405020304" charset="0"/>
                <a:ea typeface="宋体" panose="02010600030101010101" pitchFamily="2" charset="-122"/>
              </a:rPr>
              <a:t>函数</a:t>
            </a:r>
            <a:r>
              <a:rPr lang="zh-CN" sz="1800" b="1" dirty="0">
                <a:latin typeface="Times New Roman" panose="02020603050405020304" charset="0"/>
                <a:ea typeface="宋体" panose="02010600030101010101" pitchFamily="2" charset="-122"/>
              </a:rPr>
              <a:t>初始化</a:t>
            </a:r>
            <a:r>
              <a:rPr lang="zh-CN" sz="1800" dirty="0">
                <a:latin typeface="Times New Roman" panose="02020603050405020304" charset="0"/>
                <a:ea typeface="宋体" panose="02010600030101010101" pitchFamily="2" charset="-122"/>
              </a:rPr>
              <a:t>该全局链表时，</a:t>
            </a:r>
          </a:p>
          <a:p>
            <a:pPr indent="266700"/>
            <a:r>
              <a:rPr lang="zh-CN" sz="1800" dirty="0">
                <a:latin typeface="Times New Roman" panose="02020603050405020304" charset="0"/>
                <a:ea typeface="宋体" panose="02010600030101010101" pitchFamily="2" charset="-122"/>
              </a:rPr>
              <a:t>会初始化它的</a:t>
            </a:r>
            <a:r>
              <a:rPr lang="zh-CN" sz="1800" b="1" dirty="0">
                <a:latin typeface="Times New Roman" panose="02020603050405020304" charset="0"/>
                <a:ea typeface="宋体" panose="02010600030101010101" pitchFamily="2" charset="-122"/>
              </a:rPr>
              <a:t>魔法标签</a:t>
            </a:r>
            <a:r>
              <a:rPr lang="zh-CN" sz="1800" dirty="0">
                <a:latin typeface="Times New Roman" panose="02020603050405020304" charset="0"/>
                <a:ea typeface="宋体" panose="02010600030101010101" pitchFamily="2" charset="-122"/>
              </a:rPr>
              <a:t>属性为</a:t>
            </a:r>
            <a:r>
              <a:rPr lang="en-US" sz="1800" dirty="0">
                <a:latin typeface="Times New Roman" panose="02020603050405020304" charset="0"/>
                <a:ea typeface="宋体" panose="02010600030101010101" pitchFamily="2" charset="-122"/>
              </a:rPr>
              <a:t>0xABABABAB</a:t>
            </a:r>
            <a:r>
              <a:rPr lang="zh-CN" sz="1800" dirty="0"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endParaRPr lang="zh-CN" altLang="en-US" sz="1800" dirty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7255" y="1879600"/>
            <a:ext cx="519874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78600" y="4457700"/>
            <a:ext cx="4140200" cy="134874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indent="266700"/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用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osCmdReg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函数动态注册命令，挂入全局链表时，</a:t>
            </a:r>
          </a:p>
          <a:p>
            <a:pPr indent="266700"/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会对全局链表的</a:t>
            </a:r>
            <a:r>
              <a:rPr lang="zh-CN" sz="1800" b="1">
                <a:latin typeface="Times New Roman" panose="02020603050405020304" charset="0"/>
                <a:ea typeface="宋体" panose="02010600030101010101" pitchFamily="2" charset="-122"/>
              </a:rPr>
              <a:t>魔法标签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进行</a:t>
            </a:r>
            <a:r>
              <a:rPr lang="zh-CN" sz="1800" b="1">
                <a:latin typeface="Times New Roman" panose="02020603050405020304" charset="0"/>
                <a:ea typeface="宋体" panose="02010600030101010101" pitchFamily="2" charset="-122"/>
              </a:rPr>
              <a:t>检查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是否为</a:t>
            </a:r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0xABABABAB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，</a:t>
            </a:r>
          </a:p>
          <a:p>
            <a:pPr indent="266700"/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从而判断该全局链表</a:t>
            </a:r>
            <a:r>
              <a:rPr lang="zh-CN" sz="18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是否经过初始化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endParaRPr lang="zh-CN" altLang="en-US" sz="180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72" y="4445397"/>
            <a:ext cx="5274310" cy="12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FE32E37-E0D2-796B-22E7-19C0AD07EB3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initcall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77315" y="1468755"/>
            <a:ext cx="9845040" cy="35236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/>
              <a:t>Linux</a:t>
            </a:r>
            <a:r>
              <a:rPr lang="zh-CN" altLang="en-US" sz="2800"/>
              <a:t>的做法：</a:t>
            </a:r>
          </a:p>
          <a:p>
            <a:r>
              <a:rPr sz="2800"/>
              <a:t>底层实现上，在内核镜像文件中，自定义一个段，这个段里面专门用来存放这些初始化函数的地址，内核启动时，只需要在这个段地址处取出函数指针，一个个执行即可。</a:t>
            </a:r>
          </a:p>
          <a:p>
            <a:endParaRPr sz="2800"/>
          </a:p>
          <a:p>
            <a:r>
              <a:rPr sz="2800"/>
              <a:t>对上层而言，linux内核提供xxx_init(init_func)宏定义接口,驱动开发者只需要将驱动程序的init_func使用xxx_init()来修饰，这个函数就被自动添加到了上述的段中，开发者完全不需要关心实现细节。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32138" y="808990"/>
            <a:ext cx="71970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initcall</a:t>
            </a:r>
            <a:r>
              <a:rPr lang="zh-CN" altLang="en-US" sz="3200"/>
              <a:t>机制的实现？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2.2.2 </a:t>
            </a:r>
            <a:r>
              <a:rPr lang="zh-CN" altLang="en-US" sz="2400" b="1" dirty="0">
                <a:latin typeface="Calibri" panose="020F0502020204030204" pitchFamily="34" charset="0"/>
              </a:rPr>
              <a:t>静态宏注册</a:t>
            </a:r>
            <a:endParaRPr lang="en-US" altLang="zh-CN" sz="2400" b="1" dirty="0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0395" y="1985645"/>
            <a:ext cx="9885045" cy="2146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lvl="1" indent="0">
              <a:buNone/>
            </a:pPr>
            <a:r>
              <a:rPr lang="zh-CN" altLang="en-US" sz="1800">
                <a:solidFill>
                  <a:schemeClr val="tx1"/>
                </a:solidFill>
              </a:rPr>
              <a:t>静态宏方式注册，采用静态宏方式注册，链接时处理。静态注册命令方式一般用在系统常用命令注册，鸿蒙已支持以下命令：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942590"/>
            <a:ext cx="9740900" cy="2378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2.2.2 </a:t>
            </a:r>
            <a:r>
              <a:rPr lang="zh-CN" altLang="en-US" sz="2400" b="1" dirty="0">
                <a:latin typeface="Calibri" panose="020F0502020204030204" pitchFamily="34" charset="0"/>
              </a:rPr>
              <a:t>静态宏注册</a:t>
            </a:r>
            <a:endParaRPr lang="en-US" altLang="zh-CN" sz="2400" b="1" dirty="0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9110" y="1999232"/>
            <a:ext cx="9784080" cy="1981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lvl="1" indent="0">
              <a:buNone/>
            </a:pPr>
            <a:r>
              <a:rPr lang="zh-CN" altLang="en-US" sz="1800">
                <a:solidFill>
                  <a:schemeClr val="tx1"/>
                </a:solidFill>
              </a:rPr>
              <a:t>宏原型：SHELLCMD_ENTRY(l, cmdType, cmdKey, paraNum, cmdHook)</a:t>
            </a:r>
          </a:p>
          <a:p>
            <a:pPr marL="457200" lvl="1" indent="0">
              <a:buNone/>
            </a:pPr>
            <a:r>
              <a:rPr lang="zh-CN" altLang="en-US" sz="1800">
                <a:solidFill>
                  <a:schemeClr val="tx1"/>
                </a:solidFill>
              </a:rPr>
              <a:t>参数解释：</a:t>
            </a:r>
          </a:p>
          <a:p>
            <a:pPr indent="457200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t="11291"/>
          <a:stretch>
            <a:fillRect/>
          </a:stretch>
        </p:blipFill>
        <p:spPr>
          <a:xfrm>
            <a:off x="2067100" y="2396742"/>
            <a:ext cx="6816725" cy="3622040"/>
          </a:xfrm>
          <a:prstGeom prst="rect">
            <a:avLst/>
          </a:prstGeom>
        </p:spPr>
      </p:pic>
      <p:cxnSp>
        <p:nvCxnSpPr>
          <p:cNvPr id="2" name="直接箭头连接符 1"/>
          <p:cNvCxnSpPr/>
          <p:nvPr/>
        </p:nvCxnSpPr>
        <p:spPr>
          <a:xfrm flipV="1">
            <a:off x="7203615" y="1771902"/>
            <a:ext cx="952500" cy="800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" name="文本框 3"/>
          <p:cNvSpPr txBox="1"/>
          <p:nvPr/>
        </p:nvSpPr>
        <p:spPr>
          <a:xfrm>
            <a:off x="8295180" y="1077212"/>
            <a:ext cx="29978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静态注册命令比动态注册命令，增加了一个命令变量名，用于设置链接选项。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6301915" y="4121402"/>
            <a:ext cx="2819400" cy="774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00" name="文本框 99"/>
          <p:cNvSpPr txBox="1"/>
          <p:nvPr/>
        </p:nvSpPr>
        <p:spPr>
          <a:xfrm>
            <a:off x="9274350" y="3199382"/>
            <a:ext cx="2399665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sz="1800">
                <a:latin typeface="Times New Roman" panose="02020603050405020304" charset="0"/>
                <a:ea typeface="宋体" panose="02010600030101010101" pitchFamily="2" charset="-122"/>
              </a:rPr>
              <a:t>1. </a:t>
            </a:r>
            <a:r>
              <a:rPr lang="zh-CN" sz="1800">
                <a:latin typeface="Times New Roman" panose="02020603050405020304" charset="0"/>
                <a:ea typeface="宋体" panose="02010600030101010101" pitchFamily="2" charset="-122"/>
              </a:rPr>
              <a:t>命令变量名只要符合变量的命名规范即可，无其他要求。</a:t>
            </a:r>
            <a:endParaRPr lang="zh-CN" altLang="en-US" sz="180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FC5FA19-C1A2-96E8-D422-E180A055591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2.2.2 </a:t>
            </a:r>
            <a:r>
              <a:rPr lang="zh-CN" altLang="en-US" sz="2400" b="1" dirty="0">
                <a:latin typeface="Calibri" panose="020F0502020204030204" pitchFamily="34" charset="0"/>
              </a:rPr>
              <a:t>静态宏注册</a:t>
            </a:r>
            <a:endParaRPr lang="en-US" altLang="zh-CN" sz="2400" b="1" dirty="0">
              <a:latin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8802" y="1899445"/>
            <a:ext cx="9730105" cy="8803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800" dirty="0">
                <a:sym typeface="+mn-ea"/>
              </a:rPr>
              <a:t>注册一个名为“test”的命令为例：</a:t>
            </a:r>
          </a:p>
          <a:p>
            <a:pPr indent="457200">
              <a:lnSpc>
                <a:spcPct val="150000"/>
              </a:lnSpc>
            </a:pPr>
            <a:endParaRPr lang="zh-CN" altLang="en-US" sz="1800" dirty="0">
              <a:sym typeface="+mn-ea"/>
            </a:endParaRP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81" y="2545538"/>
            <a:ext cx="7503160" cy="2559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009581" y="3090172"/>
            <a:ext cx="7502525" cy="23348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1. </a:t>
            </a:r>
            <a:r>
              <a:rPr lang="zh-CN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需要在链接选项（</a:t>
            </a:r>
            <a:r>
              <a:rPr lang="en-US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build/mk/liteos_tables_ld.mk</a:t>
            </a:r>
            <a:r>
              <a:rPr lang="zh-CN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LITEOS_TABLES_LDFLAGS</a:t>
            </a:r>
            <a:r>
              <a:rPr lang="zh-CN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变量）中增加此命令变量名，例如示例中的变量名为</a:t>
            </a:r>
            <a:r>
              <a:rPr lang="en-US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testShellcmd</a:t>
            </a:r>
            <a:r>
              <a:rPr lang="zh-CN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，链接选项就应该设置为：</a:t>
            </a:r>
            <a:r>
              <a:rPr lang="en-US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LITEOS_TABLES_LDFLAGS += -utestShellcmd</a:t>
            </a:r>
          </a:p>
          <a:p>
            <a:pPr>
              <a:lnSpc>
                <a:spcPct val="150000"/>
              </a:lnSpc>
            </a:pPr>
            <a:r>
              <a:rPr lang="en-US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@note_thinking</a:t>
            </a:r>
            <a:r>
              <a:rPr lang="zh-CN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这个是怎么起作用的？</a:t>
            </a:r>
          </a:p>
          <a:p>
            <a:pPr>
              <a:lnSpc>
                <a:spcPct val="150000"/>
              </a:lnSpc>
            </a:pPr>
            <a:r>
              <a:rPr lang="en-US" altLang="zh-CN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2. </a:t>
            </a:r>
            <a:r>
              <a:rPr lang="zh-CN" altLang="en-US" sz="180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XARGS宏定义为0xFFFFFFFF，表示参数个数不受限制。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3DF690-547A-F9D0-A826-011063C6490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3458936" cy="4799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2.2.3 </a:t>
            </a:r>
            <a:r>
              <a:rPr lang="zh-CN" altLang="en-US" sz="2400" b="1" dirty="0">
                <a:latin typeface="Calibri" panose="020F0502020204030204" pitchFamily="34" charset="0"/>
              </a:rPr>
              <a:t>动态命令方式注册</a:t>
            </a:r>
            <a:endParaRPr lang="en-US" altLang="zh-CN" sz="2400" b="1" dirty="0"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2112" y="2610683"/>
            <a:ext cx="11407775" cy="1981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函数原型：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	</a:t>
            </a:r>
            <a:r>
              <a:rPr lang="zh-CN" altLang="en-US" sz="1800" dirty="0">
                <a:solidFill>
                  <a:schemeClr val="tx1"/>
                </a:solidFill>
              </a:rPr>
              <a:t>UINT32 osCmdReg(CmdT ype cmdType, CHAR *cmdKey, UINT32 paraNum, CmdCallBackFunc cmdProc)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例如：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accent1"/>
                </a:solidFill>
                <a:hlinkClick r:id="rId2" action="ppaction://hlinksldjump"/>
              </a:rPr>
              <a:t>osCmdReg</a:t>
            </a:r>
            <a:r>
              <a:rPr lang="zh-CN" altLang="en-US" sz="1800" dirty="0">
                <a:solidFill>
                  <a:schemeClr val="tx1"/>
                </a:solidFill>
              </a:rPr>
              <a:t>(CMD_TYPE_EX, "ls", XARGS,  (CMD_CBK_FUNC)osShellCmdLs)；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tx1"/>
                </a:solidFill>
              </a:rPr>
              <a:t>会正式创建命令，挂入链表。如果命令不存在，则注册命令</a:t>
            </a:r>
          </a:p>
          <a:p>
            <a:pPr indent="457200"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357D73-CCF8-1927-A775-46558D81CD0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第二步：解析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4704" y="1589088"/>
            <a:ext cx="9784080" cy="25812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457200">
              <a:lnSpc>
                <a:spcPct val="20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2.3.1 </a:t>
            </a:r>
            <a:r>
              <a:rPr lang="en-US" altLang="zh-CN" sz="3200" dirty="0" err="1">
                <a:solidFill>
                  <a:schemeClr val="tx1"/>
                </a:solidFill>
              </a:rPr>
              <a:t>ShellTaskInit</a:t>
            </a:r>
            <a:r>
              <a:rPr lang="zh-CN" altLang="en-US" sz="3200" dirty="0">
                <a:solidFill>
                  <a:schemeClr val="tx1"/>
                </a:solidFill>
              </a:rPr>
              <a:t>服务端任务初始化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indent="457200">
              <a:lnSpc>
                <a:spcPct val="20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2.3.2 </a:t>
            </a:r>
            <a:r>
              <a:rPr lang="zh-CN" altLang="en-US" sz="3200" dirty="0">
                <a:solidFill>
                  <a:schemeClr val="tx1"/>
                </a:solidFill>
              </a:rPr>
              <a:t>任务入口函数</a:t>
            </a:r>
            <a:r>
              <a:rPr lang="en-US" altLang="zh-CN" sz="3200" dirty="0" err="1">
                <a:solidFill>
                  <a:schemeClr val="tx1"/>
                </a:solidFill>
              </a:rPr>
              <a:t>ShellTask</a:t>
            </a:r>
            <a:endParaRPr lang="en-US" altLang="zh-CN" sz="3200" dirty="0">
              <a:solidFill>
                <a:schemeClr val="tx1"/>
              </a:solidFill>
            </a:endParaRPr>
          </a:p>
          <a:p>
            <a:pPr indent="457200">
              <a:lnSpc>
                <a:spcPct val="200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2.3.3 </a:t>
            </a:r>
            <a:r>
              <a:rPr lang="en-US" altLang="zh-CN" sz="3200" dirty="0" err="1">
                <a:solidFill>
                  <a:schemeClr val="tx1"/>
                </a:solidFill>
              </a:rPr>
              <a:t>ShellCmdProcess</a:t>
            </a:r>
            <a:r>
              <a:rPr lang="zh-CN" altLang="en-US" sz="3200" dirty="0">
                <a:solidFill>
                  <a:schemeClr val="tx1"/>
                </a:solidFill>
              </a:rPr>
              <a:t>解析执行函数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418E0E-96B6-29CD-BC6C-5C7866D7DAF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6"/>
            <a:ext cx="5509804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2.3.1ShellTaskInit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服务端任务初始化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27" y="1316772"/>
            <a:ext cx="10237346" cy="4903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1300" y="5067300"/>
            <a:ext cx="99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3" action="ppaction://hlinksldjump"/>
              </a:rPr>
              <a:t>第</a:t>
            </a:r>
            <a:r>
              <a:rPr lang="en-US" altLang="zh-CN" dirty="0">
                <a:hlinkClick r:id="rId3" action="ppaction://hlinksldjump"/>
              </a:rPr>
              <a:t>3</a:t>
            </a:r>
            <a:r>
              <a:rPr lang="zh-CN" altLang="en-US" dirty="0">
                <a:hlinkClick r:id="rId3" action="ppaction://hlinksldjump"/>
              </a:rPr>
              <a:t>点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1300" y="4099199"/>
            <a:ext cx="85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3" action="ppaction://hlinksldjump"/>
              </a:rPr>
              <a:t>第</a:t>
            </a:r>
            <a:r>
              <a:rPr lang="en-US" altLang="zh-CN" dirty="0">
                <a:hlinkClick r:id="rId3" action="ppaction://hlinksldjump"/>
              </a:rPr>
              <a:t>2</a:t>
            </a:r>
            <a:r>
              <a:rPr lang="zh-CN" altLang="en-US" dirty="0">
                <a:hlinkClick r:id="rId3" action="ppaction://hlinksldjump"/>
              </a:rPr>
              <a:t>点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 bwMode="auto">
          <a:xfrm flipH="1">
            <a:off x="889000" y="4210050"/>
            <a:ext cx="412750" cy="738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直接箭头连接符 9"/>
          <p:cNvCxnSpPr/>
          <p:nvPr/>
        </p:nvCxnSpPr>
        <p:spPr bwMode="auto">
          <a:xfrm flipH="1">
            <a:off x="889000" y="5251966"/>
            <a:ext cx="4445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4" name="直接箭头连接符 13"/>
          <p:cNvCxnSpPr/>
          <p:nvPr/>
        </p:nvCxnSpPr>
        <p:spPr bwMode="auto">
          <a:xfrm flipH="1">
            <a:off x="609600" y="5503333"/>
            <a:ext cx="723900" cy="914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6" name="文本框 15"/>
          <p:cNvSpPr txBox="1"/>
          <p:nvPr/>
        </p:nvSpPr>
        <p:spPr>
          <a:xfrm>
            <a:off x="739775" y="63571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Times New Roman" panose="02020603050405020304" charset="0"/>
              </a:rPr>
              <a:t>4.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通过</a:t>
            </a:r>
            <a:r>
              <a:rPr lang="en-US" altLang="zh-CN" sz="1800" kern="100" dirty="0">
                <a:solidFill>
                  <a:srgbClr val="80008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4" action="ppaction://hlinksldjump"/>
              </a:rPr>
              <a:t>LOS_TaskCreate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创建任务并返回结果（是否成功）。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7" name="动作按钮: 前进或下一项 16">
            <a:hlinkClick r:id="rId5" action="ppaction://hlinksldjump" highlightClick="1"/>
          </p:cNvPr>
          <p:cNvSpPr/>
          <p:nvPr/>
        </p:nvSpPr>
        <p:spPr bwMode="auto">
          <a:xfrm>
            <a:off x="7091835" y="6357171"/>
            <a:ext cx="425789" cy="399617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1C1D54F-F05F-2B03-EB31-86A04FE5057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49" y="225425"/>
            <a:ext cx="5405301" cy="4799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2.3.1ShellTaskInit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服务端任务初始化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5" y="1944801"/>
            <a:ext cx="11119560" cy="3292218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B62B2D3-E27A-41AF-6135-AE1AD0535BB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5287736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2.3.1ShellTaskInit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服务端任务初始化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75" y="1316772"/>
            <a:ext cx="9709649" cy="4565885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1F64B3-2D5C-18B2-27FB-02217E0C27A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49" y="225426"/>
            <a:ext cx="5385707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2.3.1ShellTaskInit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服务端任务初始化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00" y="640923"/>
            <a:ext cx="3679000" cy="445705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60152" y="16972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例子：</a:t>
            </a:r>
          </a:p>
        </p:txBody>
      </p:sp>
      <p:sp>
        <p:nvSpPr>
          <p:cNvPr id="6" name="动作按钮: 后退或前一项 5">
            <a:hlinkClick r:id="rId3" action="ppaction://hlinksldjump" highlightClick="1"/>
          </p:cNvPr>
          <p:cNvSpPr/>
          <p:nvPr/>
        </p:nvSpPr>
        <p:spPr bwMode="auto">
          <a:xfrm>
            <a:off x="6205698" y="6066356"/>
            <a:ext cx="402272" cy="381021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05600" y="53694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 err="1">
                <a:solidFill>
                  <a:srgbClr val="80008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4" action="ppaction://hlinksldjump"/>
              </a:rPr>
              <a:t>LOS_EventInit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对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shellCB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shellEvent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进行初始化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98" y="5359392"/>
            <a:ext cx="6081696" cy="445546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8CB8CFE-F184-62DC-9A17-62E29457292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49" y="225425"/>
            <a:ext cx="4497433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任务入口函数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ShellTask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73" y="1316772"/>
            <a:ext cx="8364095" cy="43477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729318" y="3793768"/>
            <a:ext cx="4661034" cy="22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u="sng" kern="100" dirty="0">
                <a:solidFill>
                  <a:srgbClr val="800080"/>
                </a:solidFill>
                <a:latin typeface="Times New Roman" panose="02020603050405020304" charset="0"/>
                <a:cs typeface="Times New Roman" panose="02020603050405020304" charset="0"/>
                <a:hlinkClick r:id="rId3" action="ppaction://hlinksldjump"/>
              </a:rPr>
              <a:t>2</a:t>
            </a:r>
            <a:r>
              <a:rPr lang="en-US" altLang="zh-CN" sz="1800" u="sng" kern="100" dirty="0">
                <a:solidFill>
                  <a:srgbClr val="80008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3" action="ppaction://hlinksldjump"/>
              </a:rPr>
              <a:t>. LOS_EVENTREAD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，获取输入的事件，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若是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SHELL_CMD_PARSE_EVENT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，则开始通过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4" action="ppaction://hlinksldjump"/>
              </a:rPr>
              <a:t>ShellCmdProcess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解析命令。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若是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CONSOLE_SHELL_KEY_EVENT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，退出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事件。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事件掩码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mask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（第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个参数），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mode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（第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个参数作用见下面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ppt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5605651" y="3888606"/>
            <a:ext cx="1123667" cy="1636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3" name="文本框 12"/>
          <p:cNvSpPr txBox="1"/>
          <p:nvPr/>
        </p:nvSpPr>
        <p:spPr>
          <a:xfrm>
            <a:off x="2370003" y="4312586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kern="100" dirty="0">
                <a:latin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通过</a:t>
            </a:r>
            <a:r>
              <a:rPr lang="en-US" altLang="zh-CN" sz="1800" u="sng" kern="100" dirty="0" err="1">
                <a:solidFill>
                  <a:srgbClr val="80008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5"/>
              </a:rPr>
              <a:t>OsShellKeyDeInit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析构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385022" y="5605063"/>
            <a:ext cx="403187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Times New Roman" panose="02020603050405020304" charset="0"/>
              </a:rPr>
              <a:t>4.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通过</a:t>
            </a:r>
            <a:r>
              <a:rPr lang="en-US" altLang="zh-CN" sz="1800" kern="100" dirty="0" err="1">
                <a:solidFill>
                  <a:srgbClr val="0000FF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6" action="ppaction://hlinksldjump"/>
              </a:rPr>
              <a:t>LOS_EventDestroy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注销事件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Times New Roman" panose="02020603050405020304" charset="0"/>
              </a:rPr>
              <a:t>5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通过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LOS_MemFree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释放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控制块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886201" y="2579691"/>
            <a:ext cx="6097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en-US" altLang="zh-CN" sz="1800" u="sng" kern="100" dirty="0">
                <a:solidFill>
                  <a:srgbClr val="80008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7"/>
              </a:rPr>
              <a:t>PRINTK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打印命令行提示符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8A63B4-31B6-603E-9F5F-C659DBFBCC8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initcall</a:t>
            </a:r>
          </a:p>
        </p:txBody>
      </p:sp>
      <p:pic>
        <p:nvPicPr>
          <p:cNvPr id="4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r="18583"/>
          <a:stretch>
            <a:fillRect/>
          </a:stretch>
        </p:blipFill>
        <p:spPr>
          <a:xfrm>
            <a:off x="4859020" y="532130"/>
            <a:ext cx="6918960" cy="59048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56235" y="1235710"/>
            <a:ext cx="4612005" cy="470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/>
              <a:t>对于各种各样的驱动而言，可能存在一定的依赖关系，需要遵循先后顺序来进行初始化，考虑到这个，linux也对这一部分做了分级处理。</a:t>
            </a:r>
          </a:p>
          <a:p>
            <a:r>
              <a:rPr lang="zh-CN" altLang="en-US" sz="2400" dirty="0"/>
              <a:t>xxx_init_call(fn)的原型其实是__define_initcall(fn, n)，n是一个数字或者是数字+s，这个数字代表这个fn执行的优先级，数字越小，优先级越高，带s的fn优先级低于不带s的fn优先级。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矩形 45"/>
          <p:cNvSpPr/>
          <p:nvPr/>
        </p:nvSpPr>
        <p:spPr>
          <a:xfrm>
            <a:off x="133350" y="225425"/>
            <a:ext cx="3726724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解析命令：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入口函数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95" y="1203533"/>
            <a:ext cx="6557645" cy="527367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4166235" y="1863298"/>
            <a:ext cx="3813175" cy="172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" name="文本框 3"/>
          <p:cNvSpPr txBox="1"/>
          <p:nvPr/>
        </p:nvSpPr>
        <p:spPr>
          <a:xfrm>
            <a:off x="7877175" y="225425"/>
            <a:ext cx="386461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事件：是任务间通信的机制。</a:t>
            </a:r>
          </a:p>
          <a:p>
            <a:pPr lvl="1"/>
            <a:r>
              <a:rPr lang="zh-CN" altLang="en-US"/>
              <a:t>可以是任意一个事件发生时唤醒任务进行事件处理;也可以是几个事件都发生后才唤醒任务进行事件处理。</a:t>
            </a:r>
          </a:p>
          <a:p>
            <a:r>
              <a:rPr lang="zh-CN" altLang="en-US"/>
              <a:t>写事件时，对指定事件写入指定的事件类型，可以一次同时写多个事件类型。写事件会触发任务调度。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753995" y="2935178"/>
            <a:ext cx="5122545" cy="9734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6" name="文本框 5"/>
          <p:cNvSpPr txBox="1"/>
          <p:nvPr/>
        </p:nvSpPr>
        <p:spPr>
          <a:xfrm>
            <a:off x="7877175" y="2635250"/>
            <a:ext cx="406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eventCB是初始化好的事件结构体，eventMask表示需要读取的</a:t>
            </a:r>
            <a:r>
              <a:rPr lang="zh-CN" altLang="en-US" dirty="0">
                <a:solidFill>
                  <a:srgbClr val="FF0000"/>
                </a:solidFill>
              </a:rPr>
              <a:t>事件掩码</a:t>
            </a:r>
            <a:r>
              <a:rPr lang="zh-CN" altLang="en-US" dirty="0"/>
              <a:t>，mode是上文说明过的读取模式，timeout是读取超时，单位是Tick。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来源于定时器的周期性中断，一次中断表示一个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tick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函数返回0时，表示期望的事件没有发生，读取事件失败，进入阻塞。返回非0时表示期望的事件发生了，成功读取事件。</a:t>
            </a:r>
          </a:p>
        </p:txBody>
      </p:sp>
      <p:cxnSp>
        <p:nvCxnSpPr>
          <p:cNvPr id="7" name="直接箭头连接符 6"/>
          <p:cNvCxnSpPr/>
          <p:nvPr/>
        </p:nvCxnSpPr>
        <p:spPr>
          <a:xfrm>
            <a:off x="3354070" y="4450288"/>
            <a:ext cx="4617720" cy="10172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8" name="文本框 7"/>
          <p:cNvSpPr txBox="1"/>
          <p:nvPr/>
        </p:nvSpPr>
        <p:spPr>
          <a:xfrm>
            <a:off x="7885430" y="5441775"/>
            <a:ext cx="38563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解析出命令项和</a:t>
            </a:r>
            <a:r>
              <a:rPr lang="zh-CN" altLang="en-US" b="1" dirty="0"/>
              <a:t>参数内容</a:t>
            </a:r>
            <a:r>
              <a:rPr lang="zh-CN" altLang="en-US" dirty="0"/>
              <a:t>，最终到 OsCmdExec 中遍历已注册的命令表，找出命令对应的函数完成回调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F7E0FF5B-0409-8E77-A42C-BC4577005B66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49" y="225425"/>
            <a:ext cx="4856661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2.3.2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任务入口函数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ShellTask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53062" y="687090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事件掩码为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0xFFFF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mode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的含义见下图：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85" y="1250838"/>
            <a:ext cx="7366379" cy="435632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69421" y="5809194"/>
            <a:ext cx="8491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根据用户传入的事件值、事件掩码及校验模式，返回用户传入的事件是否符合预期（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mode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值对应的情况），（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mask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和事件值进行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&amp;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运算，参考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3"/>
              </a:rPr>
              <a:t>OsEventPoll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8CCE65-D1D0-1E28-3272-9979670ABE6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49" y="225426"/>
            <a:ext cx="5681117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2.3.3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ShellCmdProcess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解析执行函数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53" y="1997289"/>
            <a:ext cx="4856031" cy="3280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63861" y="1686104"/>
            <a:ext cx="6109378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循环等待解析：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3" action="ppaction://hlinksldjump"/>
              </a:rPr>
              <a:t>GetCmdline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获取命令行</a:t>
            </a:r>
            <a:endParaRPr lang="en-US" altLang="zh-CN" kern="100" dirty="0">
              <a:latin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命令行为空退出；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第一个字符为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ctrl+C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，输出“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^C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”后换行继续解析接下来的命令</a:t>
            </a:r>
            <a:r>
              <a:rPr lang="zh-CN" altLang="en-US" kern="100" dirty="0">
                <a:cs typeface="Times New Roman" panose="02020603050405020304" charset="0"/>
              </a:rPr>
              <a:t>；</a:t>
            </a:r>
            <a:endParaRPr lang="en-US" altLang="zh-CN" kern="100" dirty="0">
              <a:cs typeface="Times New Roman" panose="0202060305040502030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4" action="ppaction://hlinksldjump"/>
              </a:rPr>
              <a:t>3. 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4" action="ppaction://hlinksldjump"/>
              </a:rPr>
              <a:t>ExecCmdline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执行命令行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4. 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5" action="ppaction://hlinksldjump"/>
              </a:rPr>
              <a:t>ShellSaveHistoryCmd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保存命令历史记录</a:t>
            </a:r>
            <a:endParaRPr lang="en-US" altLang="zh-CN" kern="100" dirty="0">
              <a:latin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5.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上下键遍历历史的指针指向命令历史链表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6.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一次解析完成，输出命令行提示符，进行下一轮解析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 flipV="1">
            <a:off x="3762302" y="2402441"/>
            <a:ext cx="2001559" cy="2512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4" name="直接箭头连接符 13"/>
          <p:cNvCxnSpPr/>
          <p:nvPr/>
        </p:nvCxnSpPr>
        <p:spPr bwMode="auto">
          <a:xfrm flipV="1">
            <a:off x="3371413" y="2800310"/>
            <a:ext cx="2392448" cy="2861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6" name="直接箭头连接符 15"/>
          <p:cNvCxnSpPr/>
          <p:nvPr/>
        </p:nvCxnSpPr>
        <p:spPr bwMode="auto">
          <a:xfrm flipV="1">
            <a:off x="2631517" y="3637776"/>
            <a:ext cx="3182950" cy="6353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接箭头连接符 17"/>
          <p:cNvCxnSpPr/>
          <p:nvPr/>
        </p:nvCxnSpPr>
        <p:spPr bwMode="auto">
          <a:xfrm flipV="1">
            <a:off x="4083389" y="4398765"/>
            <a:ext cx="1758999" cy="1012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0" name="直接箭头连接符 19"/>
          <p:cNvCxnSpPr/>
          <p:nvPr/>
        </p:nvCxnSpPr>
        <p:spPr bwMode="auto">
          <a:xfrm>
            <a:off x="5507340" y="4725086"/>
            <a:ext cx="256521" cy="993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2" name="直接箭头连接符 21"/>
          <p:cNvCxnSpPr/>
          <p:nvPr/>
        </p:nvCxnSpPr>
        <p:spPr bwMode="auto">
          <a:xfrm>
            <a:off x="2997768" y="4839463"/>
            <a:ext cx="2766093" cy="438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DD3375-5066-955D-82F3-4C9129DA9B3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第三步：执行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29185" y="2748685"/>
            <a:ext cx="9955443" cy="1360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想知道有哪些系统指令，可以通过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SHELLCMD_ENTRY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拿到所有通过静态方式注册的命令。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charset="0"/>
              </a:rPr>
              <a:t>执行函数，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以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help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为例。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18FE6E-F212-9E61-0C91-BCAE7C50F16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2.4.1 help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2508" y="1354474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其注册函数为：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120" y="1359709"/>
            <a:ext cx="9327753" cy="34291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12508" y="1742781"/>
            <a:ext cx="6159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执行函数为：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515" y="1827410"/>
            <a:ext cx="5274310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489337" y="4882930"/>
            <a:ext cx="3222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4" action="ppaction://hlinksldjump"/>
              </a:rPr>
              <a:t>LOS_DL_LIST_FOR_EACH_ENTRY</a:t>
            </a:r>
            <a:endParaRPr lang="en-US" altLang="zh-CN" dirty="0"/>
          </a:p>
          <a:p>
            <a:r>
              <a:rPr lang="zh-CN" altLang="en-US" dirty="0"/>
              <a:t>原理</a:t>
            </a:r>
          </a:p>
        </p:txBody>
      </p:sp>
      <p:sp>
        <p:nvSpPr>
          <p:cNvPr id="12" name="动作按钮: 转到主页 11">
            <a:hlinkClick r:id="" action="ppaction://hlinkshowjump?jump=firstslide" highlightClick="1"/>
          </p:cNvPr>
          <p:cNvSpPr/>
          <p:nvPr/>
        </p:nvSpPr>
        <p:spPr bwMode="auto">
          <a:xfrm>
            <a:off x="9981618" y="5528281"/>
            <a:ext cx="467671" cy="432769"/>
          </a:xfrm>
          <a:prstGeom prst="actionButtonHom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6E1653-0023-37DD-9A43-B9B1ABEE39D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1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3.0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56482" y="2760868"/>
            <a:ext cx="5879035" cy="66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cs typeface="Times New Roman" panose="02020603050405020304" charset="0"/>
              </a:rPr>
              <a:t>之后的内容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是对正文出现的函数、宏定义进行补充讲解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6ED81B-43E0-F7BF-785A-A39A81AE9E0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3308350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解析命令项：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OsCmdExec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536700"/>
            <a:ext cx="6499860" cy="4508500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2216785" y="2536825"/>
            <a:ext cx="4566285" cy="1368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095" y="2163445"/>
            <a:ext cx="4787900" cy="774700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 flipV="1">
            <a:off x="8678545" y="1783080"/>
            <a:ext cx="80645" cy="5632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文本框 8"/>
          <p:cNvSpPr txBox="1"/>
          <p:nvPr/>
        </p:nvSpPr>
        <p:spPr>
          <a:xfrm>
            <a:off x="7183120" y="713740"/>
            <a:ext cx="330835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/>
              <a:t>获取双向链表中第一个链表节点所在的结构体地址</a:t>
            </a:r>
          </a:p>
          <a:p>
            <a:r>
              <a:rPr lang="zh-CN" altLang="en-US" sz="1200"/>
              <a:t>接口的第一个入参表示的是链表中的头节点，第二个入参是要获取的结构体名称，</a:t>
            </a:r>
          </a:p>
          <a:p>
            <a:r>
              <a:rPr lang="zh-CN" altLang="en-US" sz="1200"/>
              <a:t>第三个入参是链表在该结构体中的名称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095" y="4561840"/>
            <a:ext cx="5264150" cy="1231900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1177925" y="3542665"/>
            <a:ext cx="5671185" cy="1039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46CBC8-E2C6-4792-DC7A-3DF65DBD26F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D763EC-87D7-27F3-9F3A-67FD35C03A8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osCmdReg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74355" y="930910"/>
            <a:ext cx="3634105" cy="5378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1.通过魔法数字检查，是否已赋该有的值，判断全局链表是否初始化成功。</a:t>
            </a:r>
          </a:p>
          <a:p>
            <a:r>
              <a:rPr lang="zh-CN" altLang="en-US" dirty="0"/>
              <a:t>2.参数检查：依次检查执行函数非空、关键字非空、类型合法（命令类型为枚举类型，合法的两个类型的枚举值分别为1、2，非法的枚举值为CMD_TYPE_BUTT，3，枚举值&gt;=3表示不合法）、0&lt;关键字大小&lt;=16U。参数个数&lt;=32或不限制。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关键字检查：</a:t>
            </a:r>
            <a:r>
              <a:rPr lang="zh-CN" altLang="en-US" dirty="0">
                <a:solidFill>
                  <a:schemeClr val="accent1"/>
                </a:solidFill>
              </a:rPr>
              <a:t>OsCmdKeyCheck</a:t>
            </a:r>
            <a:r>
              <a:rPr lang="zh-CN" altLang="en-US" dirty="0"/>
              <a:t>检查关键字的合法性。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en-US" altLang="zh-CN" dirty="0">
                <a:hlinkClick r:id="rId2" action="ppaction://hlinksldjump"/>
              </a:rPr>
              <a:t>LOS_DL_LIST_FOR_EACH_ENTRY</a:t>
            </a:r>
            <a:r>
              <a:rPr lang="zh-CN" altLang="en-US" dirty="0"/>
              <a:t>：宏定义简写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通过</a:t>
            </a:r>
            <a:r>
              <a:rPr lang="en-US" altLang="zh-CN" dirty="0" err="1">
                <a:hlinkClick r:id="rId3" action="ppaction://hlinksldjump"/>
              </a:rPr>
              <a:t>OsCmdItemCreate</a:t>
            </a:r>
            <a:r>
              <a:rPr lang="zh-CN" altLang="en-US" dirty="0"/>
              <a:t>创建命令、挂入链表，返回创建结果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3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5" y="930910"/>
            <a:ext cx="7555230" cy="537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直接箭头连接符 1"/>
          <p:cNvCxnSpPr/>
          <p:nvPr/>
        </p:nvCxnSpPr>
        <p:spPr>
          <a:xfrm flipV="1">
            <a:off x="2413000" y="1195070"/>
            <a:ext cx="5765800" cy="203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4" name="直接箭头连接符 3"/>
          <p:cNvCxnSpPr/>
          <p:nvPr/>
        </p:nvCxnSpPr>
        <p:spPr>
          <a:xfrm flipV="1">
            <a:off x="1473200" y="2007870"/>
            <a:ext cx="6743700" cy="419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0" name="直接箭头连接符 9"/>
          <p:cNvCxnSpPr/>
          <p:nvPr/>
        </p:nvCxnSpPr>
        <p:spPr>
          <a:xfrm flipV="1">
            <a:off x="4686300" y="3874770"/>
            <a:ext cx="3454400" cy="25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动作按钮: 后退或前一项 2">
            <a:hlinkClick r:id="" action="ppaction://hlinkshowjump?jump=lastslideviewed" highlightClick="1"/>
          </p:cNvPr>
          <p:cNvSpPr/>
          <p:nvPr/>
        </p:nvSpPr>
        <p:spPr bwMode="auto">
          <a:xfrm>
            <a:off x="8216900" y="5927090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392E656-BC1F-FFA4-F0DA-6FAEA5F7A38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60" y="122555"/>
            <a:ext cx="3166654" cy="56324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OsCmdKeyCheck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5" y="1006475"/>
            <a:ext cx="9479915" cy="5560695"/>
          </a:xfrm>
          <a:prstGeom prst="rect">
            <a:avLst/>
          </a:prstGeom>
        </p:spPr>
      </p:pic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3D8FFA-B33E-AE1E-860F-AE80E0D1FCB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18F6ACD-279C-E272-752E-6994DD745AF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0" y="296707"/>
            <a:ext cx="5068389" cy="592461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LOS_DL_LIST_FOR_EACH_ENTRY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rId2" action="ppaction://hlinksldjump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23" y="1069212"/>
            <a:ext cx="8464985" cy="4007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19123" y="5235372"/>
            <a:ext cx="871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u="sng" kern="100" dirty="0">
                <a:solidFill>
                  <a:srgbClr val="800080"/>
                </a:solidFill>
                <a:effectLst/>
                <a:latin typeface="Times New Roman" panose="02020603050405020304" charset="0"/>
                <a:cs typeface="Times New Roman" panose="02020603050405020304" charset="0"/>
                <a:hlinkClick r:id="rId4" action="ppaction://hlinksldjump"/>
              </a:rPr>
              <a:t>LOS_DL_LIST_ENTRY</a:t>
            </a:r>
            <a:r>
              <a:rPr lang="en-US" altLang="zh-CN" u="sng" kern="100" dirty="0">
                <a:solidFill>
                  <a:srgbClr val="800080"/>
                </a:solidFill>
                <a:latin typeface="宋体" panose="02010600030101010101" pitchFamily="2" charset="-122"/>
                <a:cs typeface="Times New Roman" panose="02020603050405020304" charset="0"/>
                <a:hlinkClick r:id="rId4" action="ppaction://hlinksldjump"/>
              </a:rPr>
              <a:t>: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100" y="5312513"/>
            <a:ext cx="5118363" cy="952549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EEDE43-E70A-06C6-B820-8478033C662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3A83C76-99DA-F61E-CFE6-32B4E5E7BBE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initcall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53210" y="1680845"/>
            <a:ext cx="9692640" cy="28790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/>
              <a:t>而我们</a:t>
            </a:r>
            <a:r>
              <a:rPr lang="en-US" altLang="zh-CN" sz="2400"/>
              <a:t>Console+Shell</a:t>
            </a:r>
            <a:r>
              <a:rPr lang="zh-CN" altLang="en-US" sz="2400"/>
              <a:t>部分的起始就在于系统初始化控制台的函数system_console_init。</a:t>
            </a:r>
          </a:p>
          <a:p>
            <a:endParaRPr lang="zh-CN" altLang="en-US" sz="2400"/>
          </a:p>
          <a:p>
            <a:r>
              <a:rPr lang="en-US" altLang="zh-CN" sz="2400"/>
              <a:t>系统初始化控制台的函数system_console_init函数的指针被放在了.con_initcall.init的section段处</a:t>
            </a:r>
            <a:r>
              <a:rPr lang="zh-CN" altLang="en-US" sz="2400"/>
              <a:t>。这样</a:t>
            </a:r>
            <a:r>
              <a:rPr lang="zh-CN" altLang="en-US" sz="2400">
                <a:sym typeface="+mn-ea"/>
              </a:rPr>
              <a:t>system_console_init就能在内核启动中或者启动后被调用。</a:t>
            </a: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630" y="4398645"/>
            <a:ext cx="8305165" cy="13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-76756" y="122555"/>
            <a:ext cx="3469139" cy="602434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LOS_DL_LIST_ENTRY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rId2" action="ppaction://hlinksldjump" highlightClick="1"/>
          </p:cNvPr>
          <p:cNvSpPr/>
          <p:nvPr/>
        </p:nvSpPr>
        <p:spPr bwMode="auto">
          <a:xfrm>
            <a:off x="596834" y="6131143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19123" y="5235372"/>
            <a:ext cx="871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492" y="647700"/>
            <a:ext cx="5203015" cy="100651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32916" y="1816233"/>
            <a:ext cx="7826758" cy="453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先看注释：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*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@ingroup 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los_list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*@brief Obtain the pointer to a structure that contains a doubly linked list.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注释说，属于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los_list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包，用来获取一个包含双向链表的结构指针。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  该宏定义还包含了另外一个宏定义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#define LOS_OFF_SET_OF(type, member) ((long)&amp;((type *)0)-&gt;member)</a:t>
            </a: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这个宏定义的实体是：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((long)&amp;((type *)0)-&gt;member)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对于这个宏可以大致分为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步：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((TYPE *)0)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 ((TYPE *)0)-&gt;MEMBER )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&amp;( ((TYPE *)0)-&gt;MEMBER )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 (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size_t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&amp;( ((TYPE *)0)-&gt;MEMBER )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510685" y="3835363"/>
            <a:ext cx="609797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、内存地址开始于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；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、将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转换为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type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类型的结构体指针，换句话说就是让编译器认为这个结构体是开始于程序段起始位置（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）；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、引用结构体中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MEMBER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成员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获取了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type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中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member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的地址，因为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type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从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地址开始算，那么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member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的地址也就是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member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的偏移量；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、取地址符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&amp;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，我们这里不关注结构体成员的内容，只取该成员的地址；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、将取到的地址强制转换为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size_t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类型。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F03258-4130-8D05-BE03-9BF2CA12227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-90690" y="108596"/>
            <a:ext cx="3728696" cy="524954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LOS_DL_LIST_ENTRY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rId2" action="ppaction://hlinksldjump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19123" y="5235372"/>
            <a:ext cx="871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788" y="833316"/>
            <a:ext cx="5203015" cy="100651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84748" y="2397359"/>
            <a:ext cx="778615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因为这个结构体的起始地址被指定为</a:t>
            </a:r>
            <a:r>
              <a:rPr lang="en-US" altLang="zh-CN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</a:t>
            </a: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，所以取到的结构体成员的绝对地址</a:t>
            </a:r>
            <a:r>
              <a:rPr lang="en-US" altLang="zh-CN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</a:t>
            </a: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当转换为数字</a:t>
            </a:r>
            <a:r>
              <a:rPr lang="en-US" altLang="zh-CN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就是这个成员在结构体中的偏移量。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这个代码之所以没有风险，是因为这里面没有写任何内存位置，甚至没有访问任何内存位置。只是操作了指向这些位置的指针，而指针一般存储在寄存器或是通常的本地堆栈。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以下代码也是正确的：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 (</a:t>
            </a:r>
            <a:r>
              <a:rPr lang="en-US" altLang="zh-CN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size_t</a:t>
            </a:r>
            <a:r>
              <a:rPr lang="en-US" altLang="zh-CN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 &amp;( ((TYPE *)3264)-&gt;MEMBER ) - 3264 )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以上代码中没有使用</a:t>
            </a:r>
            <a:r>
              <a:rPr lang="zh-CN" altLang="en-US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 </a:t>
            </a: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，而是使用的 </a:t>
            </a:r>
            <a:r>
              <a:rPr lang="en-US" altLang="zh-CN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3264 </a:t>
            </a: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，所以绝对地址要减去</a:t>
            </a:r>
            <a:r>
              <a:rPr lang="en-US" altLang="zh-CN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3264</a:t>
            </a: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才是该成员相对于结构体首地址的偏移地址，当然实际使用中我们都是用的是 </a:t>
            </a:r>
            <a:r>
              <a:rPr lang="en-US" altLang="zh-CN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 </a:t>
            </a:r>
            <a:r>
              <a:rPr lang="zh-CN" altLang="en-US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zh-CN" altLang="en-US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lvl="1" algn="just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34978B-8421-A7F1-AB67-82E9798C237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3434443" cy="537119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OsCmdItemCreate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19123" y="5235372"/>
            <a:ext cx="871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2" y="1970103"/>
            <a:ext cx="7239000" cy="3911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42061" y="2646045"/>
            <a:ext cx="482600" cy="14668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6666" y="3429000"/>
            <a:ext cx="708660" cy="1682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629782" y="2354278"/>
            <a:ext cx="3842385" cy="11049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文本框 8"/>
          <p:cNvSpPr txBox="1"/>
          <p:nvPr/>
        </p:nvSpPr>
        <p:spPr>
          <a:xfrm>
            <a:off x="8397872" y="1905333"/>
            <a:ext cx="3032760" cy="9785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异常交互动态内存池地址。不支持该特性，则变成m_autoSysMem1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43111" y="3054614"/>
            <a:ext cx="330862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1.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先通过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LOS_MemAlloc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分配命令项空间，分配失败则返回错误、分配命令项结点空间，分配失败则释放命令项空间，返回失败。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2.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完成构造后通过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OsCmdAscendingInsert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升序插入，更新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g_cmdInfo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全局链表的相关属性。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20975" y="976297"/>
            <a:ext cx="7011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通过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OsCmdItemCreate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创建命令、挂入链表，返回创建结果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2198493-DE63-BD9E-B86B-BCF1289C7C5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56FDF4AA-B915-A45A-8486-E2F2379AEE0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2794363" cy="530588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LOS_EventInit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rId2" action="ppaction://hlinksldjump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19123" y="5235372"/>
            <a:ext cx="8717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30" y="1434737"/>
            <a:ext cx="10516140" cy="214006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19123" y="39186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LOS_ListInit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初始化：将事件链表前、后指针指向头节点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350" y="4653207"/>
            <a:ext cx="6890020" cy="1040550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 bwMode="auto">
          <a:xfrm>
            <a:off x="1360487" y="2939365"/>
            <a:ext cx="646113" cy="10484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367D0D06-6145-EF28-ACD7-CDD4F5DE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BAAD03-C4FC-5827-4DE5-86F9A9015B1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E7FE8ED-00B9-0F39-0CAB-D67F720F6DC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2833551" cy="486659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LOS_TaskCreate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316636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8" y="1215617"/>
            <a:ext cx="6247560" cy="503316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43135" y="1354193"/>
            <a:ext cx="510455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用户态切换到内核态：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每个线程都对应着一个用户栈和内核栈，分别用来执行用户方法和内核方法。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用户方法就是普通的操作。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内核方法就是访问磁盘、内存分配、网卡、声卡等敏感操作。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当用户尝试调用内核方法的时候，就会发生用户态切换到内核态的转变。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2.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内核根进程：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号进程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KProcess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为内核态根进程，启动过程中创建。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号进程，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KIdle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为内核态第二个进程，它是通过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KProcess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fork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而来。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号进程，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init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，为用户态根进程。由任务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SystemInit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创建。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@note_thinking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都有什么职能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 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LOS_TaskCreateOnly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只创建，不调度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4.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更多的没有细看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77CD5-5E9A-73CA-5957-A6BF5EAE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79B8CC-19BA-855E-AA37-E7FD8D39950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64E06D-894C-D5AF-8FAF-0B0136E9A6C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6"/>
            <a:ext cx="3088278" cy="484868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LOS_EVENTREAD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7173466" y="5737686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88" y="805180"/>
            <a:ext cx="9793635" cy="297420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16920" y="1484180"/>
            <a:ext cx="453390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先进行参数检查：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即：检查事件块是否非空、事件掩码正确。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再判断此时是否不在中断、当前任务不属于系统任务。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/>
            <a:r>
              <a:rPr lang="en-US" altLang="zh-CN" sz="1800" kern="100" dirty="0">
                <a:solidFill>
                  <a:srgbClr val="FF000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@note_thinking </a:t>
            </a:r>
            <a:r>
              <a:rPr lang="zh-CN" altLang="en-US" sz="1800" kern="100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为什么要不属于系统任务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？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588" y="3873260"/>
            <a:ext cx="5335857" cy="275572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07315" y="4377491"/>
            <a:ext cx="39006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等待指定任务到达，不符合预期时，任务进入等待状态，等待事件的到来并设置时长和掩码。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7173466" y="3277971"/>
            <a:ext cx="336885" cy="8590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4" name="标题 3">
            <a:extLst>
              <a:ext uri="{FF2B5EF4-FFF2-40B4-BE49-F238E27FC236}">
                <a16:creationId xmlns:a16="http://schemas.microsoft.com/office/drawing/2014/main" id="{98D46D21-2D47-0B44-279E-03BDFCC4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99EC11F-9B50-0B1F-5CCC-A970ED45D7D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94B8485-253F-5071-E41B-7FB7726DA8A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3160123" cy="550182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OsShellKeyDeInit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57" y="1795430"/>
            <a:ext cx="10309686" cy="358553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EDE2FB8C-0CAC-8AAE-CBA7-27B8CC3D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17007F-F785-3058-1142-4EB4F3595E0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0E95B5-2D32-D1ED-249A-583DF09C7AB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3343004" cy="543651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LOS_EventDestroy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39" y="1066678"/>
            <a:ext cx="7188569" cy="4724643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96FDDED-7C71-845F-2FB2-EB21CDB1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30F4B7-BB86-6183-EFEA-D2C3302324C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8AAF517-B6B6-1105-3D9A-A8549A27A6D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8" y="122555"/>
            <a:ext cx="3310347" cy="530588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PreHandleCmdline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0266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703" y="2031298"/>
            <a:ext cx="6860910" cy="26942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308314" y="2778265"/>
            <a:ext cx="39455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先去掉</a:t>
            </a:r>
            <a:r>
              <a:rPr lang="zh-CN" altLang="en-US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”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./”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，效果和没去掉相同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endParaRPr lang="en-US" altLang="zh-CN" kern="100" dirty="0">
              <a:latin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为处理后的命令存储分配空间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5E9B381-B462-75D7-B006-B1C5BEA9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0509D6-8C1F-2187-234E-9322AF45F1F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864B0AA-850C-3FCF-DF6E-CD766424760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3375661" cy="51752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PreHandleCmdline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2232364" y="5927846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2" y="1329592"/>
            <a:ext cx="5831673" cy="411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151" y="769345"/>
            <a:ext cx="5709197" cy="49185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011843" y="5675586"/>
            <a:ext cx="60971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先将命令关键字解析后的首地址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output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备份到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outputbak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，再将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cmdkey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除了空格和引号（用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bool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变量判断配对）添加到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output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，从而精简。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0870" y="74729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3.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通过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OsCmdKeyShift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处理无用的空格：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V="1">
            <a:off x="5688824" y="837618"/>
            <a:ext cx="499327" cy="943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4" name="标题 3">
            <a:extLst>
              <a:ext uri="{FF2B5EF4-FFF2-40B4-BE49-F238E27FC236}">
                <a16:creationId xmlns:a16="http://schemas.microsoft.com/office/drawing/2014/main" id="{CC33B000-8484-91F6-7363-46B50C4A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FEBEA3C-A914-6C06-E59A-D9B1D48A79E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160395D-4613-050D-6895-09ECE78F11D2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文本框 40"/>
          <p:cNvSpPr txBox="1"/>
          <p:nvPr/>
        </p:nvSpPr>
        <p:spPr>
          <a:xfrm>
            <a:off x="3657600" y="2586038"/>
            <a:ext cx="309880" cy="119888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endParaRPr lang="zh-CN" altLang="en-US" sz="7200" dirty="0">
              <a:solidFill>
                <a:srgbClr val="A7D6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2" name="文本框 42"/>
          <p:cNvSpPr txBox="1"/>
          <p:nvPr/>
        </p:nvSpPr>
        <p:spPr>
          <a:xfrm>
            <a:off x="4197667" y="2910931"/>
            <a:ext cx="47548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系统初始化控制台函数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2621916" cy="52514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PreHandleCmdline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rId2" action="ppaction://hlinksldjump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533889" y="1589088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4.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清除开头的空格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59" y="2163750"/>
            <a:ext cx="5168900" cy="3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D9E05338-8BBE-1179-B991-814CCB1B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AD4FBA-DA1D-2BC8-B889-93491D422E1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84CA8F8-2A7D-1355-2D0D-1F42B315D99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3774078" cy="53282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ParseAndExecCmdline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rId2" action="ppaction://hlinksldjump" highlightClick="1"/>
          </p:cNvPr>
          <p:cNvSpPr/>
          <p:nvPr/>
        </p:nvSpPr>
        <p:spPr bwMode="auto">
          <a:xfrm>
            <a:off x="8427646" y="6186691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1818" b="22699"/>
          <a:stretch>
            <a:fillRect/>
          </a:stretch>
        </p:blipFill>
        <p:spPr>
          <a:xfrm>
            <a:off x="408085" y="1359793"/>
            <a:ext cx="5968599" cy="41384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641895" y="1875582"/>
            <a:ext cx="38617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将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cmdline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备份到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cmdlineOrigin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，对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cmdlineOrigin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进行处理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32197" y="3116946"/>
            <a:ext cx="533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2.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通过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4" action="ppaction://hlinksldjump"/>
              </a:rPr>
              <a:t>GetCmdName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获得命令关键字名称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cmdName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56001" y="3593465"/>
            <a:ext cx="5662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 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OsCmdParse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检查命令非空后调用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5" action="ppaction://hlinksldjump"/>
              </a:rPr>
              <a:t>OsCmdTokenSplit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返回分离关键字和参数的结果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75" y="2228502"/>
            <a:ext cx="4940300" cy="939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16" name="文本框 15"/>
          <p:cNvSpPr txBox="1"/>
          <p:nvPr/>
        </p:nvSpPr>
        <p:spPr>
          <a:xfrm>
            <a:off x="1594965" y="4346983"/>
            <a:ext cx="6177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4.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若分离失败，进入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后返回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475" y="4281208"/>
            <a:ext cx="3689350" cy="16129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19" name="直接箭头连接符 18"/>
          <p:cNvCxnSpPr/>
          <p:nvPr/>
        </p:nvCxnSpPr>
        <p:spPr bwMode="auto">
          <a:xfrm flipV="1">
            <a:off x="5414963" y="2450306"/>
            <a:ext cx="1943100" cy="12358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1" name="直接箭头连接符 20"/>
          <p:cNvCxnSpPr/>
          <p:nvPr/>
        </p:nvCxnSpPr>
        <p:spPr bwMode="auto">
          <a:xfrm flipV="1">
            <a:off x="4914900" y="4484815"/>
            <a:ext cx="673027" cy="46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3" name="文本框 22"/>
          <p:cNvSpPr txBox="1"/>
          <p:nvPr/>
        </p:nvSpPr>
        <p:spPr>
          <a:xfrm>
            <a:off x="9432825" y="4312732"/>
            <a:ext cx="19374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释放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cmdParsed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的参数数组空间，释放存储命令关键字的两个空间后返回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6417" y="5420728"/>
            <a:ext cx="6190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5.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若分离成功，先通过</a:t>
            </a:r>
            <a:r>
              <a:rPr lang="en-US" altLang="zh-CN" sz="1800" u="sng" kern="100" dirty="0" err="1">
                <a:solidFill>
                  <a:srgbClr val="80008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8" action="ppaction://hlinksldjump"/>
              </a:rPr>
              <a:t>DoCmdExec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执行命令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6417" y="5749765"/>
            <a:ext cx="6190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6.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再通过</a:t>
            </a:r>
            <a:r>
              <a:rPr lang="en-US" altLang="zh-CN" sz="1800" u="sng" kern="100" dirty="0" err="1">
                <a:solidFill>
                  <a:srgbClr val="80008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9" action="ppaction://hlinksldjump"/>
              </a:rPr>
              <a:t>OsShellSetWorkingDirectory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设置工作路径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7.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执行完成，进入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部分释放空间。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C9668A7-F8DD-1D77-A463-B68AB7AA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407DAC-9D72-51BD-7828-D8C6AE20C74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6CE9E35-4EA1-70AE-4757-FD65A1FD4E5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8" y="122555"/>
            <a:ext cx="2363291" cy="491399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DoCmdExec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742487" y="2505743"/>
            <a:ext cx="907435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中的 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两种用法：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命令 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;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命令代替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程序，命令退出，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退出；比如 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 ls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也就是说，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的内建命令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将并不启动新的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，而是用要被执行命令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替换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当前的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进程，并且将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清理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老进程的环境，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命令后的其它命令将</a:t>
            </a:r>
            <a:r>
              <a:rPr lang="zh-CN" altLang="en-US" sz="18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不再执行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。 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（为了避免影响使用，一般将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命令放到一个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脚本里面，用主脚本调用这个脚本，调用点处可以用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bash a.sh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，（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a.sh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就是存放该命令的脚本），这样会为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a.sh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建立一个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sub shell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去执行，当执行到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后，该子脚本进程就被替换成了相应的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的命令。）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文件重定向，可以将文件的重定向就看为是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shell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程序的文件重定向 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比如 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 5&lt;/dev/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null;exec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5&lt;&amp;-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&amp;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的作用：表示任务在后台执行，即使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ssh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窗口关闭，依然会持续运行。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语法格式：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command1 &amp;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42487" y="1744181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这函数会涉及到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指令、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fork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函数的用法、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&amp;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的作用、前台进程组的概念，先介绍一下：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3F57DCB-399F-4A36-6A76-EC9005D35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0DD8601-A07E-0EF0-F091-4A9ACDA8D45A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A58A322-BC21-7BA5-1AF1-A5057026503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6"/>
            <a:ext cx="2467792" cy="447748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DoCmdExec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11097" y="1397675"/>
            <a:ext cx="90743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Fork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用法：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fork()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函数会有两次返回值，一次返回给父进程（该返回值是子进程的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PID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Process ID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）），第二次返回是给子进程，其返回值为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0.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所以在调用该函数以后，我们需要通过返回值来判断当前的代码时父进程还是子进程在运行：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返回值大于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0 -&gt;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父进程在运行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返回值等于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0 -&gt;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子进程在运行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返回值小于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0 -&gt;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函数系统调用出错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zh-CN" altLang="en-US" kern="100" dirty="0">
                <a:cs typeface="Times New Roman" panose="02020603050405020304" charset="0"/>
              </a:rPr>
              <a:t>前台进程组：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64085" y="570303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charset="0"/>
              <a:buAutoNum type="arabicPeriod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这函数会涉及到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指令、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fork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函数的用法、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&amp;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的作用、前台进程组的概念，先介绍一下：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71" y="3429000"/>
            <a:ext cx="4579145" cy="3074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87" y="3612590"/>
            <a:ext cx="6350831" cy="13536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BC8F19B8-0474-93A9-EA44-D5C9F1FB7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0190CB0-3225-E01D-961A-A27DCF97D7F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E9C1078-EE70-80BE-94D4-87672883293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2363290" cy="497931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DoCmdExec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29" y="878668"/>
            <a:ext cx="6913245" cy="58567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685691" y="1014844"/>
            <a:ext cx="4530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1. foreground = false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表示 该进程为前台进程，否则为后台进程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65989" y="1903754"/>
            <a:ext cx="60971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2.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如果命令关键字是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，参数不止一个且以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&amp;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结尾，则释放掉最后一个参数（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&amp;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），前台进程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=true,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该进程为后台进程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5825" y="2684823"/>
            <a:ext cx="56684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 fork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子进程，如果此时是子进程，通过</a:t>
            </a:r>
            <a:r>
              <a:rPr lang="en-US" altLang="zh-CN" sz="1800" u="sng" kern="100" dirty="0" err="1">
                <a:solidFill>
                  <a:srgbClr val="0000FF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3"/>
              </a:rPr>
              <a:t>ChildExec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设置当前进程组并执行对应命令函数；如果此时是父进程且前台进程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foreground=false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，然后通过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Waitpid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回收子进程资源，设置输入设备的组进程。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@note_thinking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这里的组进程标识符设置不太理解：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不懂为什么要用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STDIN_FILENO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，有什么含义？当前进程组的标识符不一直是父进程标识符吗？这里有做什么切换吗？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51153" y="5306575"/>
            <a:ext cx="60971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4.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如果是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exit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命令，通过</a:t>
            </a: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CheckExit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5.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如果既不是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exit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，也不是</a:t>
            </a: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exec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，通过系统调用对应的处理函数。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@note_thinking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系统调用是怎么找的？不太理解。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C82EB50-1C2E-76B9-3E93-AF0A3AF02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B646B2A-4290-7C27-11AD-8CC15DC5B1D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E1C2DE99-F306-6AA2-7ACF-45DB60A6C38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2621916" cy="52514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GetCmdName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72" y="1022500"/>
            <a:ext cx="8265149" cy="52738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E069614A-6DC2-D46C-5287-5CAB7CA1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660F759-6CB7-3304-5D98-9AC2B8F626F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DA74BDD-0927-7332-2F80-768C8466E0C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3388724" cy="471521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OsCmdTokenSplit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42" y="594076"/>
            <a:ext cx="6017345" cy="63640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3781498" y="4492036"/>
            <a:ext cx="6097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对于新的参数，用</a:t>
            </a:r>
            <a:r>
              <a:rPr lang="en-US" altLang="zh-CN" sz="14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OsCmdParseOneToken</a:t>
            </a:r>
            <a:r>
              <a:rPr lang="zh-CN" altLang="en-US" sz="1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分离出参数</a:t>
            </a:r>
            <a:r>
              <a:rPr lang="zh-CN" altLang="en-US" sz="1400" kern="100" dirty="0">
                <a:latin typeface="宋体" panose="02010600030101010101" pitchFamily="2" charset="-122"/>
                <a:cs typeface="Times New Roman" panose="02020603050405020304" charset="0"/>
              </a:rPr>
              <a:t>↑</a:t>
            </a:r>
            <a:endParaRPr lang="zh-CN" altLang="en-US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627" y="1589088"/>
            <a:ext cx="5273675" cy="288671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3D069CF-FE7B-088C-401B-65FB76C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17204B-9900-CE79-7CD9-FF0DF553731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F55AF6D3-3E18-6947-F564-A1B65424E60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4597038" cy="491399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OsShellSetWorkingDirectoty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14" y="2222052"/>
            <a:ext cx="8670171" cy="24138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684E174-0FEF-582D-8089-FDE2E9D0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758221-7DBE-9D53-5B1B-FAB4F854C7D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B541A7FF-B8FE-4A10-779E-1CFE1E118A09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2621916" cy="52514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ChildExec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62" y="620395"/>
            <a:ext cx="5273675" cy="56172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35082035-6BD8-3918-542D-898F80F0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464387-3A9A-F817-74A3-16C23D5BAEA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C1AC4ED-9F7F-A279-0992-002C84EA531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2621916" cy="52514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GetCmdline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1689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095" y="1151906"/>
            <a:ext cx="6067809" cy="51455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C87F3C49-C03E-CD6D-DB6D-AA24F213A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5BA3CD0-AE3F-C764-751D-944F52D0951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FBBAA42-DE95-0CAC-6B75-74B629E0D63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6"/>
            <a:ext cx="3138896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系统初始化控制台</a:t>
            </a: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65" y="1337945"/>
            <a:ext cx="4540885" cy="41821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01130" y="1489075"/>
            <a:ext cx="406400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system_console_init</a:t>
            </a:r>
            <a:r>
              <a:rPr lang="zh-CN" altLang="en-US" sz="2800"/>
              <a:t>：</a:t>
            </a:r>
            <a:endParaRPr lang="en-US" altLang="zh-CN" sz="2800"/>
          </a:p>
          <a:p>
            <a:endParaRPr lang="zh-CN" altLang="en-US" sz="2800"/>
          </a:p>
          <a:p>
            <a:r>
              <a:rPr lang="zh-CN" altLang="en-US" sz="2800"/>
              <a:t>函数最核心的功能都是为了正确的给CONSOLE_CB这个结构体赋值。（还有shellEntry等相关数据的赋值）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1E21A01-EF11-9F00-C3A2-7B858649BFD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2621916" cy="52514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ExecCmdline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rId2" action="ppaction://hlinksldjump" highlightClick="1"/>
          </p:cNvPr>
          <p:cNvSpPr/>
          <p:nvPr/>
        </p:nvSpPr>
        <p:spPr bwMode="auto">
          <a:xfrm>
            <a:off x="314107" y="603085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85" y="1813560"/>
            <a:ext cx="5269230" cy="323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95" y="2277638"/>
            <a:ext cx="44196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897845" y="3650286"/>
            <a:ext cx="33940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先通过</a:t>
            </a:r>
            <a:r>
              <a:rPr lang="en-US" altLang="zh-CN" sz="1800" u="sng" kern="100" dirty="0" err="1">
                <a:solidFill>
                  <a:srgbClr val="0000FF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5" action="ppaction://hlinksldjump"/>
              </a:rPr>
              <a:t>PreHandleCmdline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精简，再通过</a:t>
            </a:r>
            <a:r>
              <a:rPr lang="en-US" altLang="zh-CN" sz="1800" u="sng" kern="100" dirty="0" err="1">
                <a:solidFill>
                  <a:srgbClr val="800080"/>
                </a:solidFill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hlinkClick r:id="rId6" action="ppaction://hlinksldjump"/>
              </a:rPr>
              <a:t>ParseAndExecCmdline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解析和执行命令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cxnSp>
        <p:nvCxnSpPr>
          <p:cNvPr id="9" name="直接箭头连接符 8"/>
          <p:cNvCxnSpPr>
            <a:endCxn id="5" idx="1"/>
          </p:cNvCxnSpPr>
          <p:nvPr/>
        </p:nvCxnSpPr>
        <p:spPr bwMode="auto">
          <a:xfrm>
            <a:off x="2533795" y="2668163"/>
            <a:ext cx="38513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1" name="文本框 10"/>
          <p:cNvSpPr txBox="1"/>
          <p:nvPr/>
        </p:nvSpPr>
        <p:spPr>
          <a:xfrm>
            <a:off x="6204587" y="1714772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 err="1">
                <a:effectLst/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CmdParsed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用来存储解析后的命令，包括参数和关键字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26C5AF-9E88-99F7-7FC5-FC4663FD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1B85E45-EEC3-8E2E-712D-D4AE5552C0C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568321-8350-5F3E-AC91-FE49E289A0D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99059" y="122555"/>
            <a:ext cx="2621916" cy="52514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1" hangingPunct="1"/>
            <a:r>
              <a:rPr lang="en-US" altLang="zh-CN" sz="2400" b="1" dirty="0" err="1">
                <a:latin typeface="Calibri" panose="020F0502020204030204" pitchFamily="34" charset="0"/>
              </a:rPr>
              <a:t>ShellSaveHistoryCmd</a:t>
            </a:r>
            <a:r>
              <a:rPr lang="zh-CN" altLang="en-US" sz="2400" b="1" dirty="0">
                <a:latin typeface="Calibri" panose="020F0502020204030204" pitchFamily="34" charset="0"/>
              </a:rPr>
              <a:t>原理</a:t>
            </a:r>
          </a:p>
        </p:txBody>
      </p:sp>
      <p:sp>
        <p:nvSpPr>
          <p:cNvPr id="2" name="动作按钮: 后退或前一项 1">
            <a:hlinkClick r:id="" action="ppaction://hlinkshowjump?jump=lastslideviewed" highlightClick="1"/>
          </p:cNvPr>
          <p:cNvSpPr/>
          <p:nvPr/>
        </p:nvSpPr>
        <p:spPr bwMode="auto">
          <a:xfrm>
            <a:off x="314107" y="6030852"/>
            <a:ext cx="488611" cy="418809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99616" y="1151906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64" y="1746568"/>
            <a:ext cx="7641472" cy="40958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30F1F3E1-365D-AAED-47CE-E4CB42A8B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4AF7F87-6C6D-6098-831F-63FE5B89DDF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3865341-019B-72EE-31DB-763054C104EA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文本框 42"/>
          <p:cNvSpPr txBox="1"/>
          <p:nvPr/>
        </p:nvSpPr>
        <p:spPr>
          <a:xfrm>
            <a:off x="3433491" y="2982278"/>
            <a:ext cx="65836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控制台发送数据到虚拟终端任务</a:t>
            </a:r>
          </a:p>
        </p:txBody>
      </p:sp>
      <p:sp>
        <p:nvSpPr>
          <p:cNvPr id="4104" name="文本框 41"/>
          <p:cNvSpPr txBox="1"/>
          <p:nvPr/>
        </p:nvSpPr>
        <p:spPr>
          <a:xfrm>
            <a:off x="3209925" y="3627438"/>
            <a:ext cx="309880" cy="5835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1" hangingPunct="1"/>
            <a:endParaRPr lang="zh-CN" altLang="en-US" sz="3200" b="1" dirty="0">
              <a:solidFill>
                <a:srgbClr val="F7F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592492A-A496-5C2E-9435-2717E6A3C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A3F3D9-2D8F-6947-51EB-AFF6F57D1AE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2AEB7F-796F-D5C8-5698-8856CD0AEBF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9"/>
    </mc:Choice>
    <mc:Fallback xmlns="">
      <p:transition spd="slow" advTm="3039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62357"/>
            <a:ext cx="299878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初始化</a:t>
            </a:r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 </a:t>
            </a:r>
            <a:r>
              <a:rPr lang="zh-CN" altLang="en-US" sz="2400" b="1" dirty="0">
                <a:latin typeface="Calibri" panose="020F0502020204030204" pitchFamily="34" charset="0"/>
              </a:rPr>
              <a:t>创建发送任务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6148" name="Rounded Rectangle 5"/>
          <p:cNvSpPr/>
          <p:nvPr/>
        </p:nvSpPr>
        <p:spPr>
          <a:xfrm>
            <a:off x="1037007" y="2459337"/>
            <a:ext cx="3882470" cy="452486"/>
          </a:xfrm>
          <a:prstGeom prst="roundRect">
            <a:avLst>
              <a:gd name="adj" fmla="val 16667"/>
            </a:avLst>
          </a:prstGeom>
          <a:solidFill>
            <a:srgbClr val="A7D692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en-US" altLang="zh-CN" sz="1400" i="1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6149" name="Rounded Rectangle 7"/>
          <p:cNvSpPr/>
          <p:nvPr/>
        </p:nvSpPr>
        <p:spPr>
          <a:xfrm>
            <a:off x="1037007" y="4141691"/>
            <a:ext cx="3882470" cy="452486"/>
          </a:xfrm>
          <a:prstGeom prst="roundRect">
            <a:avLst>
              <a:gd name="adj" fmla="val 16667"/>
            </a:avLst>
          </a:prstGeom>
          <a:solidFill>
            <a:srgbClr val="A7D692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en-US" altLang="zh-CN" sz="1400" i="1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6152" name="矩形 27"/>
          <p:cNvSpPr/>
          <p:nvPr/>
        </p:nvSpPr>
        <p:spPr>
          <a:xfrm>
            <a:off x="1130471" y="2932592"/>
            <a:ext cx="3695543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，是集专业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服务提供商。更多关于专业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，请在百度搜索：专业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</p:txBody>
      </p:sp>
      <p:sp>
        <p:nvSpPr>
          <p:cNvPr id="6154" name="矩形 29"/>
          <p:cNvSpPr/>
          <p:nvPr/>
        </p:nvSpPr>
        <p:spPr>
          <a:xfrm>
            <a:off x="1130471" y="4730664"/>
            <a:ext cx="3695543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，是集专业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模板开发、专业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设计定制、专业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培训于一体的专业专业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服务提供商。更多关于专业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，请在百度搜索：专业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</p:txBody>
      </p:sp>
      <p:sp>
        <p:nvSpPr>
          <p:cNvPr id="6156" name="矩形 31"/>
          <p:cNvSpPr/>
          <p:nvPr/>
        </p:nvSpPr>
        <p:spPr>
          <a:xfrm>
            <a:off x="1879668" y="2429666"/>
            <a:ext cx="2605127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zh-CN" sz="20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158" name="矩形 33"/>
          <p:cNvSpPr/>
          <p:nvPr/>
        </p:nvSpPr>
        <p:spPr>
          <a:xfrm>
            <a:off x="1879668" y="4165428"/>
            <a:ext cx="2605127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zh-CN" sz="20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891665"/>
            <a:ext cx="8227695" cy="4222750"/>
          </a:xfrm>
          <a:prstGeom prst="rect">
            <a:avLst/>
          </a:prstGeom>
        </p:spPr>
      </p:pic>
      <p:sp>
        <p:nvSpPr>
          <p:cNvPr id="4" name="矩形 29"/>
          <p:cNvSpPr/>
          <p:nvPr>
            <p:custDataLst>
              <p:tags r:id="rId2"/>
            </p:custDataLst>
          </p:nvPr>
        </p:nvSpPr>
        <p:spPr>
          <a:xfrm>
            <a:off x="8455660" y="1651635"/>
            <a:ext cx="3520440" cy="464121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1.给cirBufsendCB的buf和sendEvent事件控制块进行初始化。</a:t>
            </a:r>
          </a:p>
          <a:p>
            <a:pPr algn="just" eaLnBrk="1" hangingPunct="1">
              <a:lnSpc>
                <a:spcPct val="150000"/>
              </a:lnSpc>
            </a:pPr>
            <a:endParaRPr lang="en-US" altLang="zh-CN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ConsoleSendTask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任务加入就绪队列</a:t>
            </a:r>
          </a:p>
          <a:p>
            <a:pPr algn="just" eaLnBrk="1" hangingPunct="1">
              <a:lnSpc>
                <a:spcPct val="150000"/>
              </a:lnSpc>
            </a:pPr>
            <a:endParaRPr lang="zh-CN" altLang="en-US" sz="20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登记等待事件，等待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ConsoleSendTask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调度运行。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4FE47F3-883B-2852-0093-570D3FF0BD8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53"/>
    </mc:Choice>
    <mc:Fallback xmlns="">
      <p:transition spd="slow" advTm="32453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初始化</a:t>
            </a:r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 </a:t>
            </a:r>
            <a:r>
              <a:rPr lang="zh-CN" altLang="en-US" sz="2400" b="1" dirty="0">
                <a:latin typeface="Calibri" panose="020F0502020204030204" pitchFamily="34" charset="0"/>
              </a:rPr>
              <a:t>创建发送任务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6149" name="Rounded Rectangle 7"/>
          <p:cNvSpPr/>
          <p:nvPr/>
        </p:nvSpPr>
        <p:spPr>
          <a:xfrm>
            <a:off x="6554153" y="1322705"/>
            <a:ext cx="5050488" cy="588613"/>
          </a:xfrm>
          <a:prstGeom prst="roundRect">
            <a:avLst>
              <a:gd name="adj" fmla="val 16667"/>
            </a:avLst>
          </a:prstGeom>
          <a:solidFill>
            <a:srgbClr val="83C4CF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en-US" altLang="zh-CN" sz="1400" i="1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6154" name="矩形 29"/>
          <p:cNvSpPr/>
          <p:nvPr/>
        </p:nvSpPr>
        <p:spPr>
          <a:xfrm>
            <a:off x="6826885" y="4640580"/>
            <a:ext cx="4807585" cy="158051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just" eaLnBrk="1" hangingPunct="1">
              <a:lnSpc>
                <a:spcPct val="150000"/>
              </a:lnSpc>
            </a:pP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8" name="矩形 33"/>
          <p:cNvSpPr/>
          <p:nvPr/>
        </p:nvSpPr>
        <p:spPr>
          <a:xfrm>
            <a:off x="6826885" y="1424305"/>
            <a:ext cx="459105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1.</a:t>
            </a:r>
            <a:r>
              <a:rPr lang="zh-CN" altLang="zh-C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初始化</a:t>
            </a:r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cirBufSendCB</a:t>
            </a:r>
            <a:r>
              <a:rPr lang="zh-CN" altLang="en-US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的</a:t>
            </a:r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cirBufCB</a:t>
            </a: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470" y="385128"/>
            <a:ext cx="5274310" cy="8362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2504" t="19960" r="55339" b="73432"/>
          <a:stretch>
            <a:fillRect/>
          </a:stretch>
        </p:blipFill>
        <p:spPr>
          <a:xfrm>
            <a:off x="0" y="1313180"/>
            <a:ext cx="5248910" cy="402590"/>
          </a:xfrm>
          <a:prstGeom prst="roundRect">
            <a:avLst/>
          </a:prstGeom>
        </p:spPr>
      </p:pic>
      <p:pic>
        <p:nvPicPr>
          <p:cNvPr id="13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470" y="2011998"/>
            <a:ext cx="5274310" cy="2352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76200" y="1807210"/>
            <a:ext cx="6526530" cy="4593590"/>
          </a:xfrm>
          <a:prstGeom prst="rect">
            <a:avLst/>
          </a:prstGeom>
        </p:spPr>
      </p:pic>
      <p:cxnSp>
        <p:nvCxnSpPr>
          <p:cNvPr id="4" name="直接箭头连接符 3"/>
          <p:cNvCxnSpPr/>
          <p:nvPr/>
        </p:nvCxnSpPr>
        <p:spPr>
          <a:xfrm flipH="1">
            <a:off x="1606550" y="2274570"/>
            <a:ext cx="5102225" cy="29616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文本框 4"/>
          <p:cNvSpPr txBox="1"/>
          <p:nvPr/>
        </p:nvSpPr>
        <p:spPr>
          <a:xfrm>
            <a:off x="6891655" y="475996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首先分配</a:t>
            </a:r>
            <a:r>
              <a:rPr lang="en-US" altLang="zh-CN"/>
              <a:t>cirBufSendCB</a:t>
            </a:r>
            <a:r>
              <a:rPr lang="zh-CN" altLang="en-US"/>
              <a:t>的内存空间</a:t>
            </a:r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然后分配</a:t>
            </a:r>
            <a:r>
              <a:rPr lang="en-US" altLang="zh-CN"/>
              <a:t>1K</a:t>
            </a:r>
            <a:r>
              <a:rPr lang="zh-CN" altLang="en-US"/>
              <a:t>的</a:t>
            </a:r>
            <a:r>
              <a:rPr lang="en-US" altLang="zh-CN"/>
              <a:t>fifo buf</a:t>
            </a:r>
            <a:r>
              <a:rPr lang="zh-CN" altLang="en-US"/>
              <a:t>空间</a:t>
            </a:r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最后对</a:t>
            </a:r>
            <a:r>
              <a:rPr lang="en-US" altLang="zh-CN"/>
              <a:t>cirBufCB</a:t>
            </a:r>
            <a:r>
              <a:rPr lang="zh-CN" altLang="en-US"/>
              <a:t>初始化，将其内成员进行初始化。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EED25B3-44C1-D1D9-4688-A35D079B3A3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071AD92-404F-81CB-3903-9401FAFB23C3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初始化</a:t>
            </a:r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 </a:t>
            </a:r>
            <a:r>
              <a:rPr lang="zh-CN" altLang="en-US" sz="2400" b="1" dirty="0">
                <a:latin typeface="Calibri" panose="020F0502020204030204" pitchFamily="34" charset="0"/>
              </a:rPr>
              <a:t>创建发送任务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6149" name="Rounded Rectangle 7"/>
          <p:cNvSpPr/>
          <p:nvPr/>
        </p:nvSpPr>
        <p:spPr>
          <a:xfrm>
            <a:off x="6826568" y="1924685"/>
            <a:ext cx="5050488" cy="588613"/>
          </a:xfrm>
          <a:prstGeom prst="roundRect">
            <a:avLst>
              <a:gd name="adj" fmla="val 16667"/>
            </a:avLst>
          </a:prstGeom>
          <a:solidFill>
            <a:srgbClr val="83C4CF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en-US" altLang="zh-CN" sz="1400" i="1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6154" name="矩形 29"/>
          <p:cNvSpPr/>
          <p:nvPr/>
        </p:nvSpPr>
        <p:spPr>
          <a:xfrm>
            <a:off x="6826885" y="2602230"/>
            <a:ext cx="4807585" cy="36188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给cirBufsendCB的sendEvent事件控制块进行初始化。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sendEvent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uwEventID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，初始化事件链表。</a:t>
            </a: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事件结构体中有一个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uwEventID32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进制数，标识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种事件类型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一位不可用</a:t>
            </a:r>
            <a:r>
              <a:rPr lang="en-US" altLang="zh-CN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。还有一个stEventList上挂的是所有等待这个事件的任务。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事件任务块初始化时要上锁，因为事件</a:t>
            </a:r>
            <a:r>
              <a:rPr lang="zh-CN" altLang="en-US" sz="1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是共享资源，所以操作期间不能中断。</a:t>
            </a:r>
            <a:endParaRPr lang="zh-CN" altLang="en-US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endParaRPr lang="en-US" altLang="zh-CN" sz="1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58" name="矩形 33"/>
          <p:cNvSpPr/>
          <p:nvPr/>
        </p:nvSpPr>
        <p:spPr>
          <a:xfrm>
            <a:off x="7172325" y="2019300"/>
            <a:ext cx="426148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1.</a:t>
            </a:r>
            <a:r>
              <a:rPr lang="zh-CN" altLang="zh-C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初始化</a:t>
            </a:r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cirBufSendCB</a:t>
            </a:r>
            <a:r>
              <a:rPr lang="zh-CN" altLang="en-US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的事件控制块</a:t>
            </a:r>
          </a:p>
        </p:txBody>
      </p:sp>
      <p:pic>
        <p:nvPicPr>
          <p:cNvPr id="10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30" y="813753"/>
            <a:ext cx="5274310" cy="836295"/>
          </a:xfrm>
          <a:prstGeom prst="rect">
            <a:avLst/>
          </a:prstGeom>
        </p:spPr>
      </p:pic>
      <p:pic>
        <p:nvPicPr>
          <p:cNvPr id="14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" y="2225675"/>
            <a:ext cx="6391275" cy="37331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3350" y="1589405"/>
            <a:ext cx="6331585" cy="55118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DFF0C0-E9CC-A3CE-FA18-9832D3EEA60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52AA28-F57B-1CB5-C530-E9192BEC26A7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在初始化</a:t>
            </a:r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 </a:t>
            </a:r>
            <a:r>
              <a:rPr lang="zh-CN" altLang="en-US" sz="2400" b="1" dirty="0">
                <a:latin typeface="Calibri" panose="020F0502020204030204" pitchFamily="34" charset="0"/>
              </a:rPr>
              <a:t>创建发送任务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6149" name="Rounded Rectangle 7"/>
          <p:cNvSpPr/>
          <p:nvPr/>
        </p:nvSpPr>
        <p:spPr>
          <a:xfrm>
            <a:off x="7226618" y="1197610"/>
            <a:ext cx="5050488" cy="588613"/>
          </a:xfrm>
          <a:prstGeom prst="roundRect">
            <a:avLst>
              <a:gd name="adj" fmla="val 16667"/>
            </a:avLst>
          </a:prstGeom>
          <a:solidFill>
            <a:srgbClr val="83C4CF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en-US" altLang="zh-CN" sz="1400" i="1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6158" name="矩形 33"/>
          <p:cNvSpPr/>
          <p:nvPr/>
        </p:nvSpPr>
        <p:spPr>
          <a:xfrm>
            <a:off x="8306913" y="1292623"/>
            <a:ext cx="338886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2.</a:t>
            </a:r>
            <a:r>
              <a:rPr lang="zh-CN" altLang="en-US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创建</a:t>
            </a:r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task</a:t>
            </a:r>
            <a:r>
              <a:rPr lang="zh-CN" altLang="en-US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加入就绪队列</a:t>
            </a:r>
            <a:endParaRPr lang="en-US" altLang="zh-CN" sz="20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197610"/>
            <a:ext cx="7214235" cy="1091565"/>
          </a:xfrm>
          <a:prstGeom prst="rect">
            <a:avLst/>
          </a:prstGeom>
        </p:spPr>
      </p:pic>
      <p:pic>
        <p:nvPicPr>
          <p:cNvPr id="16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" y="2390140"/>
            <a:ext cx="7214235" cy="362585"/>
          </a:xfrm>
          <a:prstGeom prst="rect">
            <a:avLst/>
          </a:prstGeom>
        </p:spPr>
      </p:pic>
      <p:pic>
        <p:nvPicPr>
          <p:cNvPr id="17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" y="3719195"/>
            <a:ext cx="6693535" cy="745490"/>
          </a:xfrm>
          <a:prstGeom prst="rect">
            <a:avLst/>
          </a:prstGeom>
        </p:spPr>
      </p:pic>
      <p:pic>
        <p:nvPicPr>
          <p:cNvPr id="18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98" y="5368608"/>
            <a:ext cx="3457575" cy="238125"/>
          </a:xfrm>
          <a:prstGeom prst="rect">
            <a:avLst/>
          </a:prstGeom>
        </p:spPr>
      </p:pic>
      <p:pic>
        <p:nvPicPr>
          <p:cNvPr id="20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" y="6005513"/>
            <a:ext cx="3886200" cy="600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3350" y="4897120"/>
            <a:ext cx="447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根据任务</a:t>
            </a:r>
            <a:r>
              <a:rPr lang="en-US" altLang="zh-CN"/>
              <a:t>id</a:t>
            </a:r>
            <a:r>
              <a:rPr lang="zh-CN" altLang="en-US"/>
              <a:t>和初始化参数，生成任务控制块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3350" y="2997835"/>
            <a:ext cx="6691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转化为内核态进行创建任务，</a:t>
            </a:r>
            <a:r>
              <a:rPr lang="en-US" altLang="zh-CN"/>
              <a:t>OsProcessIsUerMode</a:t>
            </a:r>
            <a:r>
              <a:rPr lang="zh-CN" altLang="en-US"/>
              <a:t>函数判断如果为用户进程就返回</a:t>
            </a:r>
            <a:r>
              <a:rPr lang="en-US" altLang="zh-CN"/>
              <a:t>ture;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74490" y="6005830"/>
            <a:ext cx="2359660" cy="721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将该任务加入到当前</a:t>
            </a:r>
            <a:r>
              <a:rPr lang="en-US" altLang="zh-CN"/>
              <a:t>CPU</a:t>
            </a:r>
            <a:r>
              <a:rPr lang="zh-CN" altLang="en-US"/>
              <a:t>的就绪队列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319645" y="1847850"/>
            <a:ext cx="4928235" cy="38709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ConsoleSendTask</a:t>
            </a:r>
            <a:r>
              <a:rPr lang="zh-CN" altLang="en-US"/>
              <a:t>生命周期：</a:t>
            </a:r>
          </a:p>
          <a:p>
            <a:r>
              <a:rPr lang="zh-CN" altLang="en-US"/>
              <a:t>初始化（Init）：该任务正在被创建。</a:t>
            </a:r>
          </a:p>
          <a:p>
            <a:r>
              <a:rPr lang="zh-CN" altLang="en-US"/>
              <a:t>就绪（Ready）：该任务在就绪列表中，等待CPU调度。</a:t>
            </a:r>
          </a:p>
          <a:p>
            <a:r>
              <a:rPr lang="zh-CN" altLang="en-US"/>
              <a:t>运行（Running）：该任务正在运行。</a:t>
            </a:r>
          </a:p>
          <a:p>
            <a:r>
              <a:rPr lang="zh-CN" altLang="en-US"/>
              <a:t>阻塞（Blocked）：该任务被阻塞挂起。Blocked状态包括：pend(因为锁、事件、信号量等阻塞)、suspend（主动pend）、delay(延时阻塞)、pendtime(因为锁、事件、信号量时间等超时等待)。</a:t>
            </a:r>
          </a:p>
          <a:p>
            <a:r>
              <a:rPr lang="zh-CN" altLang="en-US"/>
              <a:t>退出（Exit）：该任务运行结束，等待父线程回收其控制块资源。</a:t>
            </a:r>
          </a:p>
        </p:txBody>
      </p:sp>
      <p:sp>
        <p:nvSpPr>
          <p:cNvPr id="3" name="矩形 2"/>
          <p:cNvSpPr/>
          <p:nvPr/>
        </p:nvSpPr>
        <p:spPr>
          <a:xfrm>
            <a:off x="40005" y="2812415"/>
            <a:ext cx="7089775" cy="18662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845" y="4770120"/>
            <a:ext cx="7110095" cy="92900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845" y="5895975"/>
            <a:ext cx="7110095" cy="93281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C19AB1AA-D7F4-AA0F-5C0B-D2287252239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12B840F5-42EB-C137-A3D7-1B1158EEF29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在初始化</a:t>
            </a:r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 </a:t>
            </a:r>
            <a:r>
              <a:rPr lang="zh-CN" altLang="en-US" sz="2400" b="1" dirty="0">
                <a:latin typeface="Calibri" panose="020F0502020204030204" pitchFamily="34" charset="0"/>
              </a:rPr>
              <a:t>创建发送任务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6149" name="Rounded Rectangle 7"/>
          <p:cNvSpPr/>
          <p:nvPr/>
        </p:nvSpPr>
        <p:spPr>
          <a:xfrm>
            <a:off x="1306195" y="1602105"/>
            <a:ext cx="1826260" cy="588645"/>
          </a:xfrm>
          <a:prstGeom prst="roundRect">
            <a:avLst>
              <a:gd name="adj" fmla="val 16667"/>
            </a:avLst>
          </a:prstGeom>
          <a:solidFill>
            <a:srgbClr val="83C4CF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en-US" altLang="zh-CN" sz="1400" i="1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6158" name="矩形 33"/>
          <p:cNvSpPr/>
          <p:nvPr/>
        </p:nvSpPr>
        <p:spPr>
          <a:xfrm>
            <a:off x="1486535" y="1735455"/>
            <a:ext cx="14827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3.</a:t>
            </a:r>
            <a:r>
              <a:rPr lang="zh-CN" altLang="en-US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登记等待</a:t>
            </a:r>
          </a:p>
        </p:txBody>
      </p:sp>
      <p:pic>
        <p:nvPicPr>
          <p:cNvPr id="21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65" y="2490470"/>
            <a:ext cx="10229850" cy="938530"/>
          </a:xfrm>
          <a:prstGeom prst="rect">
            <a:avLst/>
          </a:prstGeom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" y="5744845"/>
            <a:ext cx="10547985" cy="651510"/>
          </a:xfrm>
          <a:prstGeom prst="rect">
            <a:avLst/>
          </a:prstGeom>
        </p:spPr>
      </p:pic>
      <p:sp>
        <p:nvSpPr>
          <p:cNvPr id="2" name="Rounded Rectangle 7"/>
          <p:cNvSpPr/>
          <p:nvPr/>
        </p:nvSpPr>
        <p:spPr>
          <a:xfrm>
            <a:off x="485458" y="4255770"/>
            <a:ext cx="5050488" cy="588613"/>
          </a:xfrm>
          <a:prstGeom prst="roundRect">
            <a:avLst>
              <a:gd name="adj" fmla="val 16667"/>
            </a:avLst>
          </a:prstGeom>
          <a:solidFill>
            <a:srgbClr val="83C4CF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en-US" altLang="zh-CN" sz="1400" i="1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0410" y="43059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FFFF"/>
                </a:solidFill>
              </a:rPr>
              <a:t>ConsoleSendTask首先运行写事件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85775" y="5027930"/>
            <a:ext cx="8654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写事件向外广播发生了</a:t>
            </a:r>
            <a:r>
              <a:rPr lang="en-US" altLang="zh-CN"/>
              <a:t>CONSOLE_SEND_TASK_RUNING</a:t>
            </a:r>
            <a:r>
              <a:rPr lang="zh-CN" altLang="en-US"/>
              <a:t>事件；唤醒之前登记过的任务</a:t>
            </a:r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32530" y="1621155"/>
            <a:ext cx="6983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任务登记等待</a:t>
            </a:r>
            <a:r>
              <a:rPr lang="en-US" altLang="zh-CN">
                <a:sym typeface="+mn-ea"/>
              </a:rPr>
              <a:t>CONSOLE_SEND_TASK_RUNING</a:t>
            </a:r>
            <a:r>
              <a:rPr lang="zh-CN" altLang="en-US">
                <a:sym typeface="+mn-ea"/>
              </a:rPr>
              <a:t>事件的发生，发生后就可以结束。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48EA67A-5CD2-1A61-1C44-2A0C5FD5899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2962AEF-F6E6-39FD-C63D-E516675DD64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3067050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控制台发送任务</a:t>
            </a:r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 </a:t>
            </a:r>
            <a:r>
              <a:rPr lang="zh-CN" altLang="en-US" sz="2400" b="1" dirty="0">
                <a:latin typeface="Calibri" panose="020F0502020204030204" pitchFamily="34" charset="0"/>
              </a:rPr>
              <a:t>执行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6149" name="Rounded Rectangle 7"/>
          <p:cNvSpPr/>
          <p:nvPr/>
        </p:nvSpPr>
        <p:spPr>
          <a:xfrm>
            <a:off x="7226618" y="1589405"/>
            <a:ext cx="5050488" cy="588613"/>
          </a:xfrm>
          <a:prstGeom prst="roundRect">
            <a:avLst>
              <a:gd name="adj" fmla="val 16667"/>
            </a:avLst>
          </a:prstGeom>
          <a:solidFill>
            <a:srgbClr val="83C4CF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en-US" altLang="zh-CN" sz="1400" i="1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6154" name="矩形 29"/>
          <p:cNvSpPr/>
          <p:nvPr/>
        </p:nvSpPr>
        <p:spPr>
          <a:xfrm>
            <a:off x="7272020" y="2249170"/>
            <a:ext cx="4807585" cy="432879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1.在while循环内，每次循环都读取console_cirbuf_event和console_send_task_exit。事件读取模式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是事件或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。也就是说如果发生了console_cirbuf_event就执行将buf中数据通过调用WriteToTerminal()函数写到控制台终端设备。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console_cirbuf_event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事件发生了，创建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buf,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cirBufRead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函数，将循环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buf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中数据读到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buf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中。</a:t>
            </a: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调用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WriteToTerminal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函数，将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buf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数据写到控制台终端设备。</a:t>
            </a:r>
            <a:endParaRPr lang="en-US" altLang="zh-CN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4.如果收到任务退出事件，就退出循环，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ConsoleCirBufDelete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删除循环buf,归还内存，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销毁指定的事件控制块。</a:t>
            </a:r>
          </a:p>
          <a:p>
            <a:pPr algn="just" eaLnBrk="1" hangingPunct="1">
              <a:lnSpc>
                <a:spcPct val="150000"/>
              </a:lnSpc>
            </a:pPr>
            <a:endParaRPr lang="zh-CN" altLang="en-US" sz="1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43495" y="16992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函数执行过程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154305" y="1517015"/>
            <a:ext cx="7426325" cy="5340985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92F59B-D2DB-F93E-E77C-B47E45F0AAD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E87E22A-826A-682D-E2E8-B7A1F767FF6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矩形 45"/>
          <p:cNvSpPr/>
          <p:nvPr/>
        </p:nvSpPr>
        <p:spPr>
          <a:xfrm>
            <a:off x="133350" y="225425"/>
            <a:ext cx="2998788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控制台发送任务</a:t>
            </a:r>
          </a:p>
          <a:p>
            <a:pPr eaLnBrk="1" hangingPunct="1"/>
            <a:r>
              <a:rPr lang="zh-CN" altLang="en-US" sz="2400" b="1" dirty="0">
                <a:latin typeface="Calibri" panose="020F0502020204030204" pitchFamily="34" charset="0"/>
              </a:rPr>
              <a:t>发送数据到终端</a:t>
            </a:r>
          </a:p>
          <a:p>
            <a:pPr eaLnBrk="1" hangingPunct="1"/>
            <a:r>
              <a:rPr lang="en-US" altLang="zh-CN" sz="2400" b="1" dirty="0">
                <a:latin typeface="Calibri" panose="020F0502020204030204" pitchFamily="34" charset="0"/>
              </a:rPr>
              <a:t>  </a:t>
            </a:r>
          </a:p>
        </p:txBody>
      </p:sp>
      <p:sp>
        <p:nvSpPr>
          <p:cNvPr id="6149" name="Rounded Rectangle 7"/>
          <p:cNvSpPr/>
          <p:nvPr/>
        </p:nvSpPr>
        <p:spPr>
          <a:xfrm>
            <a:off x="7226618" y="1589405"/>
            <a:ext cx="5050488" cy="588613"/>
          </a:xfrm>
          <a:prstGeom prst="roundRect">
            <a:avLst>
              <a:gd name="adj" fmla="val 16667"/>
            </a:avLst>
          </a:prstGeom>
          <a:solidFill>
            <a:srgbClr val="83C4CF"/>
          </a:solidFill>
          <a:ln w="9525">
            <a:noFill/>
          </a:ln>
        </p:spPr>
        <p:txBody>
          <a:bodyPr anchor="ctr" anchorCtr="0"/>
          <a:lstStyle/>
          <a:p>
            <a:pPr algn="ctr" eaLnBrk="1" hangingPunct="1"/>
            <a:endParaRPr lang="en-US" altLang="zh-CN" sz="1400" i="1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6154" name="矩形 29"/>
          <p:cNvSpPr/>
          <p:nvPr/>
        </p:nvSpPr>
        <p:spPr>
          <a:xfrm>
            <a:off x="7384395" y="4152617"/>
            <a:ext cx="4807325" cy="1060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首先需要通过控制台获得控制台文件描述符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通过文件描述符fd，获得文件指针filep指向一个文件</a:t>
            </a:r>
            <a:r>
              <a:rPr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  <a:r>
              <a:rPr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结构体，在一个文件list中找。</a:t>
            </a:r>
          </a:p>
        </p:txBody>
      </p:sp>
      <p:sp>
        <p:nvSpPr>
          <p:cNvPr id="6158" name="矩形 33"/>
          <p:cNvSpPr/>
          <p:nvPr/>
        </p:nvSpPr>
        <p:spPr>
          <a:xfrm>
            <a:off x="8324693" y="1684418"/>
            <a:ext cx="3388865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zh-CN" altLang="en-US" sz="2000" b="1" dirty="0">
                <a:solidFill>
                  <a:srgbClr val="FFFFFF"/>
                </a:solidFill>
                <a:latin typeface="Calibri" panose="020F0502020204030204" pitchFamily="34" charset="0"/>
              </a:rPr>
              <a:t>调用关系</a:t>
            </a: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795" y="2178050"/>
            <a:ext cx="4657725" cy="188023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" y="1334135"/>
            <a:ext cx="7294245" cy="517207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H="1" flipV="1">
            <a:off x="3335020" y="3105150"/>
            <a:ext cx="3961765" cy="1612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文本框 4"/>
          <p:cNvSpPr txBox="1"/>
          <p:nvPr/>
        </p:nvSpPr>
        <p:spPr>
          <a:xfrm>
            <a:off x="7425055" y="5462905"/>
            <a:ext cx="46101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800" dirty="0"/>
              <a:t>获取/dev/console的uart驱动函数和</a:t>
            </a:r>
            <a:r>
              <a:rPr lang="en-US" altLang="zh-CN" sz="1800" dirty="0"/>
              <a:t>filep</a:t>
            </a:r>
            <a:r>
              <a:rPr lang="zh-CN" altLang="en-US" sz="1800" dirty="0"/>
              <a:t>，然后将 uart 驱动函数存储在 *filepOps 中，并将 /dev/console 的文件存储在 *privFilep 中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3298825" y="3952240"/>
            <a:ext cx="4225925" cy="2067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7" name="标题 6">
            <a:extLst>
              <a:ext uri="{FF2B5EF4-FFF2-40B4-BE49-F238E27FC236}">
                <a16:creationId xmlns:a16="http://schemas.microsoft.com/office/drawing/2014/main" id="{6F35DDFA-3386-455E-9D6A-A5E6869B8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009F7E2-AABB-05C4-C32D-80B05C080CA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34E39A2-4330-72B5-4992-B48AE816D5F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21bc60d-e522-485d-bce9-2a09e0d56db3"/>
  <p:tag name="COMMONDATA" val="eyJoZGlkIjoiZmMxMTg4ZjJkYTY0ZDJkMzgxOWQ0NTNmZGEwYjQ0MT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543,&quot;width&quot;:985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80,&quot;width&quot;:10870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00,&quot;width&quot;:801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770,&quot;width&quot;:830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8790,&quot;width&quot;:1408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45_1*i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5f48a2c2f3f92eac73830e8c"/>
  <p:tag name="KSO_WM_TEMPLATE_ASSEMBLE_GROUPID" val="5f48a2c2f3f92eac73830e8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145_1*a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cm&quot;,&quot;fill_mode&quot;:&quot;full&quot;}"/>
  <p:tag name="KSO_WM_UNIT_DEC_AREA_ID" val="d8c195ecc7734c688ed4d0a18e265861"/>
  <p:tag name="KSO_WM_ASSEMBLE_CHIP_INDEX" val="06cc6b2436d54d959c9c99756b32b152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8c"/>
  <p:tag name="KSO_WM_TEMPLATE_ASSEMBLE_GROUPID" val="5f48a2c2f3f92eac73830e8c"/>
  <p:tag name="KSO_WM_TAG_FRONT_SIZE" val=""/>
  <p:tag name="KSO_WM_TAG_BACKGROUP_ID" val=""/>
  <p:tag name="KSO_WM_TAG_BACKGROUP_SIZE" val=""/>
  <p:tag name="KSO_WM_TAG_ZODER_POSITION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97,&quot;width&quot;:521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433,&quot;width&quot;:1123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044,&quot;width&quot;:1486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89FB"/>
      </a:accent1>
      <a:accent2>
        <a:srgbClr val="D6DBFE"/>
      </a:accent2>
      <a:accent3>
        <a:srgbClr val="FFFFFF"/>
      </a:accent3>
      <a:accent4>
        <a:srgbClr val="000000"/>
      </a:accent4>
      <a:accent5>
        <a:srgbClr val="BEC4FD"/>
      </a:accent5>
      <a:accent6>
        <a:srgbClr val="C2C6E6"/>
      </a:accent6>
      <a:hlink>
        <a:srgbClr val="7889FB"/>
      </a:hlink>
      <a:folHlink>
        <a:srgbClr val="9900CC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Phoenix</Template>
  <TotalTime>84</TotalTime>
  <Words>8812</Words>
  <Application>Microsoft Office PowerPoint</Application>
  <PresentationFormat>宽屏</PresentationFormat>
  <Paragraphs>717</Paragraphs>
  <Slides>141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141</vt:i4>
      </vt:variant>
    </vt:vector>
  </HeadingPairs>
  <TitlesOfParts>
    <vt:vector size="158" baseType="lpstr">
      <vt:lpstr>OPPOSans B</vt:lpstr>
      <vt:lpstr>OPPOSans-S</vt:lpstr>
      <vt:lpstr>宋体</vt:lpstr>
      <vt:lpstr>微软雅黑</vt:lpstr>
      <vt:lpstr>Arial</vt:lpstr>
      <vt:lpstr>Broadway</vt:lpstr>
      <vt:lpstr>Calibri</vt:lpstr>
      <vt:lpstr>Consolas</vt:lpstr>
      <vt:lpstr>PT Sans</vt:lpstr>
      <vt:lpstr>Times New Roman</vt:lpstr>
      <vt:lpstr>Wingdings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Console+Shell汇报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qinan tang</cp:lastModifiedBy>
  <cp:revision>84</cp:revision>
  <dcterms:created xsi:type="dcterms:W3CDTF">2015-05-04T04:30:00Z</dcterms:created>
  <dcterms:modified xsi:type="dcterms:W3CDTF">2023-06-16T06:53:34Z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C9DDA03654DE4972AD4616BE66A85EDB</vt:lpwstr>
  </property>
</Properties>
</file>